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0" r:id="rId4"/>
    <p:sldId id="269" r:id="rId5"/>
    <p:sldId id="268" r:id="rId6"/>
    <p:sldId id="271" r:id="rId7"/>
    <p:sldId id="270" r:id="rId8"/>
    <p:sldId id="261" r:id="rId9"/>
    <p:sldId id="266" r:id="rId10"/>
    <p:sldId id="265" r:id="rId11"/>
    <p:sldId id="263" r:id="rId12"/>
    <p:sldId id="259" r:id="rId13"/>
  </p:sldIdLst>
  <p:sldSz cx="10439400" cy="7559675"/>
  <p:notesSz cx="6858000" cy="9144000"/>
  <p:defaultTextStyle>
    <a:defPPr>
      <a:defRPr lang="ru-RU"/>
    </a:defPPr>
    <a:lvl1pPr algn="l" defTabSz="10271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1pPr>
    <a:lvl2pPr marL="512763" indent="-55563" algn="l" defTabSz="10271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2pPr>
    <a:lvl3pPr marL="1027113" indent="-112713" algn="l" defTabSz="10271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3pPr>
    <a:lvl4pPr marL="1541463" indent="-169863" algn="l" defTabSz="10271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4pPr>
    <a:lvl5pPr marL="2055813" indent="-227013" algn="l" defTabSz="102711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egoe UI Semi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A40"/>
    <a:srgbClr val="F0FB5F"/>
    <a:srgbClr val="FFFC5E"/>
    <a:srgbClr val="FBFED0"/>
    <a:srgbClr val="008000"/>
    <a:srgbClr val="99FF99"/>
    <a:srgbClr val="66FF66"/>
    <a:srgbClr val="2CF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596" y="72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4EEAD-A750-41E1-8B33-749F0320BC14}" type="datetimeFigureOut">
              <a:rPr lang="uk-UA" smtClean="0"/>
              <a:t>09.03.2023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8515A-2E8D-4B5B-960E-A3F413E982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73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8515A-2E8D-4B5B-960E-A3F413E98284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61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7A77-A3F7-48F4-8BD9-5C5734148DAE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F9BE-D785-4BEE-8CD0-FE80F1F80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97FB-6814-4A24-9D80-06EF3AFF5FB1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D008-D7EB-424D-A0F2-F590CF527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275C-4D84-44DD-97A0-EF970519AD09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89C5-201D-4407-9B52-8E9D20F64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0" y="403225"/>
            <a:ext cx="9004300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7550" y="2012950"/>
            <a:ext cx="4425950" cy="2320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17550" y="4486275"/>
            <a:ext cx="4425950" cy="2322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95900" y="2012950"/>
            <a:ext cx="4425950" cy="4795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17550" y="7007225"/>
            <a:ext cx="234950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0649-AACB-40D5-B631-AE805F49AC08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57575" y="7007225"/>
            <a:ext cx="352425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72350" y="7007225"/>
            <a:ext cx="2349500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3575F-253D-4217-B97E-782E73728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D16E-023B-4782-B70D-685DFC65C753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87A6-C687-4A6F-BD50-F6D499DC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69C8-4490-412B-BC21-7E599C431891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BCC5-68A0-4076-86AC-6824174B9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39DE-1E92-4D57-AC04-E6C47934680C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AAA1-2F96-48E9-83F6-A80E75017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F3A0-D9C0-41D1-8F3F-BAE1D92400CF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C952-7CF3-45F2-BDF9-51BB78674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2FBA-88B7-4A0A-9782-28EA290A56C6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623D-7280-480E-BE70-478079B1E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0031-F891-477C-A904-5D9BFBCC843F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90DB-8A28-4E27-A0CA-53E4E1431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8FF4-7967-49CD-B016-51F3E1F4CE71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1488-D508-4753-84E6-FA49C7EA0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7B5A-AF23-4177-ABAE-8C0DA4EFC6B8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899F-DBF1-4D75-961F-CB868725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7550" y="403225"/>
            <a:ext cx="90043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7550" y="2012950"/>
            <a:ext cx="90043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550" y="7007225"/>
            <a:ext cx="23495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28517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B7D563-1D78-4E34-8DFE-604A1EA5E6ED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7575" y="7007225"/>
            <a:ext cx="35242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28517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7007225"/>
            <a:ext cx="23495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28517" fontAlgn="auto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0B6A7-20FB-42A4-AE50-346C95CD2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mailto:kf_chntu@ukr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960" y="-1604211"/>
            <a:ext cx="12583360" cy="91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-2213811" y="5399120"/>
            <a:ext cx="12653211" cy="1323439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>
            <a:pattFill prst="horzBri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latin typeface="Arial" charset="0"/>
              </a:rPr>
              <a:t>Кафедра фінансів, банківської справи та страхування:</a:t>
            </a:r>
          </a:p>
          <a:p>
            <a:pPr algn="ctr"/>
            <a:r>
              <a:rPr lang="uk-UA" sz="800" b="1" dirty="0">
                <a:latin typeface="Arial" charset="0"/>
              </a:rPr>
              <a:t> </a:t>
            </a:r>
            <a:r>
              <a:rPr lang="uk-UA" sz="800" dirty="0">
                <a:latin typeface="Arial" charset="0"/>
              </a:rPr>
              <a:t>​</a:t>
            </a:r>
          </a:p>
          <a:p>
            <a:pPr algn="ctr"/>
            <a:r>
              <a:rPr lang="uk-UA" sz="2400" b="1" dirty="0">
                <a:latin typeface="Arial" charset="0"/>
              </a:rPr>
              <a:t>ПРОПОЗИЦІЇ ЩОДО СПІВПРАЦІ З БІЗНЕСОМ </a:t>
            </a:r>
          </a:p>
          <a:p>
            <a:pPr algn="ctr"/>
            <a:r>
              <a:rPr lang="uk-UA" sz="2400" b="1" dirty="0">
                <a:latin typeface="Arial" charset="0"/>
              </a:rPr>
              <a:t>ТА ТЕРИТОРІАЛЬНИМИ</a:t>
            </a:r>
            <a:r>
              <a:rPr lang="en-US" sz="2400" b="1" dirty="0">
                <a:latin typeface="Arial" charset="0"/>
              </a:rPr>
              <a:t> ГРОМАДАМИ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6D6A95-B9F3-AC9B-16E6-8DE08236C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1892967" y="5550567"/>
            <a:ext cx="1892968" cy="18929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/>
          </p:cNvSpPr>
          <p:nvPr>
            <p:ph type="title"/>
          </p:nvPr>
        </p:nvSpPr>
        <p:spPr>
          <a:xfrm>
            <a:off x="260350" y="0"/>
            <a:ext cx="7861300" cy="2005263"/>
          </a:xfrm>
        </p:spPr>
        <p:txBody>
          <a:bodyPr/>
          <a:lstStyle/>
          <a:p>
            <a:pPr algn="ctr"/>
            <a:r>
              <a:rPr lang="uk-UA" sz="2600" b="1" dirty="0">
                <a:solidFill>
                  <a:srgbClr val="000099"/>
                </a:solidFill>
                <a:latin typeface="Segoe UI Semibold" pitchFamily="34" charset="0"/>
              </a:rPr>
              <a:t>ТРЕНІНГОВІ ПРОГРАМИ З ПІДВИЩЕННЯ РІВНЯ  ФІНАНСОВОЇ ГРАМОТНОСТІ МЕШКАНЦІВ ТЕРИТОРІАЛЬНИХ ГРОМАД, ПРАЦІВНИКІВ ПІДПРИЄМСТВ, УСТАНОВ, ОРГАНІЗАЦІЙ, ВЧИТЕЛІВ ШКІЛ</a:t>
            </a:r>
            <a:endParaRPr lang="ru-RU" sz="26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25606" name="AutoShape 6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862013" y="3248025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5607" name="AutoShape 7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862013" y="3248025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0" y="2117557"/>
            <a:ext cx="7780421" cy="5442118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1006475" eaLnBrk="0" hangingPunct="0">
              <a:lnSpc>
                <a:spcPct val="110000"/>
              </a:lnSpc>
              <a:buFont typeface="Arial" charset="0"/>
              <a:buNone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Проведення інтерактивних фінансових тренінгів для  робітників підприємств, установ, організацій,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вчителів шкіл на </a:t>
            </a:r>
            <a:r>
              <a:rPr lang="uk-UA" sz="2400" b="1" dirty="0">
                <a:solidFill>
                  <a:srgbClr val="002060"/>
                </a:solidFill>
                <a:latin typeface="+mn-lt"/>
              </a:rPr>
              <a:t>тему:</a:t>
            </a:r>
          </a:p>
          <a:p>
            <a:pPr marL="342900" indent="-342900" algn="just" defTabSz="1006475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+mn-lt"/>
              </a:rPr>
              <a:t>«Заощадлива поведінка домогосподарств в умовах війни»</a:t>
            </a:r>
          </a:p>
          <a:p>
            <a:pPr marL="342900" indent="-342900" algn="just" defTabSz="1006475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+mn-lt"/>
              </a:rPr>
              <a:t>«Фінансова інклюзія в умовах </a:t>
            </a:r>
            <a:r>
              <a:rPr lang="uk-UA" sz="2400" dirty="0" err="1">
                <a:solidFill>
                  <a:srgbClr val="002060"/>
                </a:solidFill>
                <a:latin typeface="+mn-lt"/>
              </a:rPr>
              <a:t>цифровізації</a:t>
            </a:r>
            <a:r>
              <a:rPr lang="uk-UA" sz="2400" dirty="0">
                <a:solidFill>
                  <a:srgbClr val="002060"/>
                </a:solidFill>
                <a:latin typeface="+mn-lt"/>
              </a:rPr>
              <a:t> фінансового сектору».</a:t>
            </a:r>
          </a:p>
          <a:p>
            <a:pPr marL="342900" indent="-342900" algn="just" defTabSz="1006475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+mn-lt"/>
              </a:rPr>
              <a:t>«Основи складання особистого (сімейного) бюджету».</a:t>
            </a:r>
          </a:p>
          <a:p>
            <a:pPr marL="342900" indent="-342900" algn="just" defTabSz="1006475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+mn-lt"/>
              </a:rPr>
              <a:t>«Забезпечення особистої безпеки в умовах зростання фінансових ризиків».</a:t>
            </a:r>
          </a:p>
          <a:p>
            <a:pPr marL="342900" indent="-342900" algn="just" defTabSz="1006475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+mn-lt"/>
              </a:rPr>
              <a:t>«Фінансова свобода та фінансова незалежність домогосподарств».</a:t>
            </a:r>
          </a:p>
          <a:p>
            <a:pPr algn="just" defTabSz="1006475" eaLnBrk="0" hangingPunct="0">
              <a:lnSpc>
                <a:spcPct val="110000"/>
              </a:lnSpc>
              <a:buFont typeface="Arial" charset="0"/>
              <a:buNone/>
            </a:pPr>
            <a:endParaRPr lang="uk-UA" sz="2100" dirty="0"/>
          </a:p>
          <a:p>
            <a:pPr algn="just" defTabSz="1006475" eaLnBrk="0" hangingPunct="0">
              <a:lnSpc>
                <a:spcPct val="110000"/>
              </a:lnSpc>
              <a:buFont typeface="Arial" charset="0"/>
              <a:buNone/>
            </a:pPr>
            <a:endParaRPr lang="uk-UA" sz="2100" dirty="0"/>
          </a:p>
          <a:p>
            <a:pPr algn="just" defTabSz="1006475" eaLnBrk="0" hangingPunct="0">
              <a:lnSpc>
                <a:spcPct val="110000"/>
              </a:lnSpc>
              <a:buFont typeface="Arial" charset="0"/>
              <a:buNone/>
            </a:pPr>
            <a:endParaRPr lang="ru-RU" sz="21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1EB0B3-B67E-FB78-1CB7-7FA4F561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691" y="2229124"/>
            <a:ext cx="2017951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98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/>
          </p:cNvSpPr>
          <p:nvPr>
            <p:ph type="title"/>
          </p:nvPr>
        </p:nvSpPr>
        <p:spPr>
          <a:xfrm>
            <a:off x="227348" y="118061"/>
            <a:ext cx="9004300" cy="587375"/>
          </a:xfrm>
        </p:spPr>
        <p:txBody>
          <a:bodyPr/>
          <a:lstStyle/>
          <a:p>
            <a:r>
              <a:rPr lang="uk-UA" sz="2400" b="1" dirty="0">
                <a:solidFill>
                  <a:srgbClr val="000099"/>
                </a:solidFill>
                <a:latin typeface="Segoe UI Semibold" pitchFamily="34" charset="0"/>
              </a:rPr>
              <a:t>ПРОЕКТИ, ЩО БУЛИ РЕАЛІЗОВАНІ КАФЕДРОЮ ФБСС</a:t>
            </a:r>
            <a:endParaRPr lang="ru-RU" sz="24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26628" name="Rectangle 4"/>
          <p:cNvSpPr>
            <a:spLocks noGrp="1"/>
          </p:cNvSpPr>
          <p:nvPr>
            <p:ph type="body" sz="half" idx="3"/>
          </p:nvPr>
        </p:nvSpPr>
        <p:spPr>
          <a:xfrm>
            <a:off x="1827213" y="1004888"/>
            <a:ext cx="2501900" cy="1127125"/>
          </a:xfr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/>
        </p:spPr>
        <p:txBody>
          <a:bodyPr lIns="18000" rIns="18000" anchor="ctr">
            <a:spAutoFit/>
          </a:bodyPr>
          <a:lstStyle/>
          <a:p>
            <a:pPr marL="0" indent="0" algn="ctr" defTabSz="1027113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700" b="1" dirty="0">
                <a:solidFill>
                  <a:srgbClr val="008000"/>
                </a:solidFill>
                <a:latin typeface="Segoe UI Semibold" pitchFamily="34" charset="0"/>
                <a:cs typeface="Arial" charset="0"/>
              </a:rPr>
              <a:t>Замовник </a:t>
            </a:r>
            <a:r>
              <a:rPr lang="ru-RU" sz="1700" b="1" dirty="0">
                <a:solidFill>
                  <a:srgbClr val="008000"/>
                </a:solidFill>
                <a:latin typeface="Segoe UI Semibold" pitchFamily="34" charset="0"/>
                <a:cs typeface="Arial" charset="0"/>
              </a:rPr>
              <a:t>:</a:t>
            </a:r>
          </a:p>
          <a:p>
            <a:pPr marL="0" indent="0" algn="ctr" defTabSz="1027113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700" dirty="0">
                <a:latin typeface="Segoe UI Semibold" pitchFamily="34" charset="0"/>
                <a:cs typeface="Arial" charset="0"/>
              </a:rPr>
              <a:t>Управління транспорту та зв'язку Чернігівської міської ради </a:t>
            </a:r>
            <a:endParaRPr lang="ru-RU" sz="1700" dirty="0">
              <a:latin typeface="Segoe UI Semibold" pitchFamily="34" charset="0"/>
              <a:cs typeface="Arial" charset="0"/>
            </a:endParaRPr>
          </a:p>
        </p:txBody>
      </p:sp>
      <p:sp>
        <p:nvSpPr>
          <p:cNvPr id="26629" name="AutoShape 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862013" y="3248025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6630" name="AutoShape 6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874713" y="3248025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700588" y="995363"/>
            <a:ext cx="3270250" cy="138588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 algn="ctr"/>
            <a:r>
              <a:rPr lang="uk-UA" sz="1700" b="1" dirty="0">
                <a:solidFill>
                  <a:srgbClr val="008000"/>
                </a:solidFill>
              </a:rPr>
              <a:t>Проєкт:</a:t>
            </a:r>
          </a:p>
          <a:p>
            <a:pPr algn="ctr"/>
            <a:r>
              <a:rPr lang="uk-UA" sz="1700" dirty="0"/>
              <a:t>Удосконалення маршрутної мережі міського пасажирського транспорту загального користування в м. Чернігові </a:t>
            </a:r>
            <a:endParaRPr lang="ru-RU" sz="1700" dirty="0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4284663" y="1457325"/>
            <a:ext cx="388937" cy="5461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1275"/>
            <a:ext cx="1865313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8800" y="1600200"/>
            <a:ext cx="22606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42" name="Rectangle 18"/>
          <p:cNvSpPr>
            <a:spLocks/>
          </p:cNvSpPr>
          <p:nvPr/>
        </p:nvSpPr>
        <p:spPr bwMode="auto">
          <a:xfrm>
            <a:off x="1858963" y="2500313"/>
            <a:ext cx="2436812" cy="112712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 algn="ctr"/>
            <a:r>
              <a:rPr lang="uk-UA" sz="1700" b="1">
                <a:solidFill>
                  <a:srgbClr val="008000"/>
                </a:solidFill>
              </a:rPr>
              <a:t>Замовник :</a:t>
            </a:r>
            <a:r>
              <a:rPr lang="ru-RU" sz="1700" b="1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uk-UA" sz="1700"/>
              <a:t>ПрАТ Чернігівська взуттєва фабрика “Берегиня” </a:t>
            </a:r>
            <a:endParaRPr lang="ru-RU" sz="1700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687888" y="2490788"/>
            <a:ext cx="3270250" cy="112712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 algn="ctr"/>
            <a:r>
              <a:rPr lang="uk-UA" sz="1700" b="1">
                <a:solidFill>
                  <a:srgbClr val="008000"/>
                </a:solidFill>
              </a:rPr>
              <a:t>Проєкт:</a:t>
            </a:r>
          </a:p>
          <a:p>
            <a:pPr algn="ctr"/>
            <a:r>
              <a:rPr lang="uk-UA" sz="1700"/>
              <a:t>Аналіз фінансово-економічного стану ПрАТ Чернігівська взуттєва фабрика “Берегиня” </a:t>
            </a:r>
            <a:endParaRPr lang="ru-RU" sz="1700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4283075" y="2849563"/>
            <a:ext cx="388938" cy="5461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4256088" y="4371975"/>
            <a:ext cx="388937" cy="5461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53" name="Picture 29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7307263" y="5287963"/>
            <a:ext cx="31321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0" y="5233988"/>
            <a:ext cx="296227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55" name="AutoShape 31" descr="Громадський транспорт у Чернігові не працюватиме з п'ятниці, - Атрошенко"/>
          <p:cNvSpPr>
            <a:spLocks noChangeAspect="1" noChangeArrowheads="1"/>
          </p:cNvSpPr>
          <p:nvPr/>
        </p:nvSpPr>
        <p:spPr bwMode="auto">
          <a:xfrm>
            <a:off x="3895725" y="2917825"/>
            <a:ext cx="2341563" cy="17240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6656" name="Picture 32" descr="inde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7575" y="5502275"/>
            <a:ext cx="3273425" cy="2057400"/>
          </a:xfrm>
          <a:prstGeom prst="rect">
            <a:avLst/>
          </a:prstGeom>
          <a:noFill/>
        </p:spPr>
      </p:pic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4716463" y="3768725"/>
            <a:ext cx="3240087" cy="164465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 algn="ctr"/>
            <a:r>
              <a:rPr lang="uk-UA" sz="1700" b="1" dirty="0">
                <a:solidFill>
                  <a:srgbClr val="008000"/>
                </a:solidFill>
              </a:rPr>
              <a:t>Проєкт:</a:t>
            </a:r>
            <a:endParaRPr lang="uk-UA" sz="1700" dirty="0">
              <a:solidFill>
                <a:srgbClr val="008000"/>
              </a:solidFill>
            </a:endParaRPr>
          </a:p>
          <a:p>
            <a:pPr algn="ctr"/>
            <a:r>
              <a:rPr lang="uk-UA" sz="1700" dirty="0"/>
              <a:t>Дослідження пасажиропотоків на маршрутах транспорту загального користування та оптимізації транспортної мережі м. Ніжина</a:t>
            </a:r>
          </a:p>
        </p:txBody>
      </p:sp>
      <p:sp>
        <p:nvSpPr>
          <p:cNvPr id="26645" name="Rectangle 21"/>
          <p:cNvSpPr>
            <a:spLocks/>
          </p:cNvSpPr>
          <p:nvPr/>
        </p:nvSpPr>
        <p:spPr bwMode="auto">
          <a:xfrm>
            <a:off x="1871663" y="3759200"/>
            <a:ext cx="2436812" cy="1554163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 algn="ctr"/>
            <a:endParaRPr lang="uk-UA" sz="2200"/>
          </a:p>
          <a:p>
            <a:pPr algn="ctr"/>
            <a:r>
              <a:rPr lang="uk-UA" sz="1700" b="1">
                <a:solidFill>
                  <a:srgbClr val="008000"/>
                </a:solidFill>
              </a:rPr>
              <a:t>Замовник :</a:t>
            </a:r>
            <a:r>
              <a:rPr lang="ru-RU" sz="1700"/>
              <a:t> </a:t>
            </a:r>
          </a:p>
          <a:p>
            <a:pPr algn="ctr"/>
            <a:r>
              <a:rPr lang="uk-UA" sz="1700"/>
              <a:t>Ніжинська </a:t>
            </a:r>
          </a:p>
          <a:p>
            <a:pPr algn="ctr"/>
            <a:r>
              <a:rPr lang="uk-UA" sz="1700"/>
              <a:t>міська рада</a:t>
            </a:r>
          </a:p>
          <a:p>
            <a:pPr algn="ctr"/>
            <a:endParaRPr lang="ru-RU"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882442" y="1019509"/>
            <a:ext cx="6106528" cy="1771817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defTabSz="914400" eaLnBrk="0" hangingPunct="0">
              <a:lnSpc>
                <a:spcPct val="90000"/>
              </a:lnSpc>
              <a:buFont typeface="Arial" charset="0"/>
              <a:buNone/>
            </a:pPr>
            <a:endParaRPr lang="uk-UA" sz="600" b="1" dirty="0">
              <a:solidFill>
                <a:srgbClr val="008000"/>
              </a:solidFill>
            </a:endParaRPr>
          </a:p>
          <a:p>
            <a:pPr marL="261938" defTabSz="914400" eaLnBrk="0" hangingPunct="0">
              <a:lnSpc>
                <a:spcPct val="110000"/>
              </a:lnSpc>
              <a:buFont typeface="Arial" charset="0"/>
              <a:buNone/>
            </a:pPr>
            <a:r>
              <a:rPr lang="uk-UA" sz="1900" b="1" dirty="0">
                <a:solidFill>
                  <a:srgbClr val="002060"/>
                </a:solidFill>
              </a:rPr>
              <a:t>Тематика кожного напряму співпраці з кафедрою ФБСС може бути адаптована під реалії і потреби розвитку Вашого бізнесу,  компанії, також Ви можете запропонувати для розробки власні спільні проекти.</a:t>
            </a:r>
            <a:endParaRPr lang="uk-UA" sz="1900" dirty="0">
              <a:solidFill>
                <a:srgbClr val="002060"/>
              </a:solidFill>
            </a:endParaRPr>
          </a:p>
        </p:txBody>
      </p:sp>
      <p:pic>
        <p:nvPicPr>
          <p:cNvPr id="15366" name="Рисунок 7" descr="images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3467"/>
            <a:ext cx="1928812" cy="178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2005264" y="4075864"/>
            <a:ext cx="5999747" cy="3464603"/>
          </a:xfrm>
          <a:prstGeom prst="rect">
            <a:avLst/>
          </a:prstGeom>
          <a:solidFill>
            <a:srgbClr val="FFFC5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defTabSz="914400">
              <a:lnSpc>
                <a:spcPct val="110000"/>
              </a:lnSpc>
            </a:pPr>
            <a:r>
              <a:rPr lang="uk-UA" b="1" dirty="0"/>
              <a:t>Адреса: вул. Шевченка 95, м. Чернігів, Україна, 14035</a:t>
            </a:r>
          </a:p>
          <a:p>
            <a:pPr marL="363538" defTabSz="914400">
              <a:lnSpc>
                <a:spcPct val="110000"/>
              </a:lnSpc>
            </a:pPr>
            <a:r>
              <a:rPr lang="uk-UA" b="1" dirty="0" err="1"/>
              <a:t>Ауд</a:t>
            </a:r>
            <a:r>
              <a:rPr lang="uk-UA" b="1" dirty="0"/>
              <a:t>. 317, корпус 1</a:t>
            </a:r>
          </a:p>
          <a:p>
            <a:pPr marL="363538" defTabSz="914400">
              <a:lnSpc>
                <a:spcPct val="110000"/>
              </a:lnSpc>
            </a:pPr>
            <a:r>
              <a:rPr lang="ru-RU" b="1" dirty="0"/>
              <a:t>Тел. (046)-266-51-34 – кафедра ФБСС</a:t>
            </a:r>
          </a:p>
          <a:p>
            <a:pPr marL="363538" defTabSz="914400">
              <a:lnSpc>
                <a:spcPct val="110000"/>
              </a:lnSpc>
            </a:pPr>
            <a:r>
              <a:rPr lang="uk-UA" b="1" dirty="0"/>
              <a:t>Електронна адреса: </a:t>
            </a:r>
            <a:r>
              <a:rPr lang="en-US" b="1" dirty="0">
                <a:hlinkClick r:id="rId4"/>
              </a:rPr>
              <a:t>kf_chntu@ukr.net</a:t>
            </a:r>
            <a:endParaRPr lang="uk-UA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uk-UA" sz="1000" b="1" dirty="0"/>
          </a:p>
          <a:p>
            <a:pPr marL="363538" defTabSz="914400">
              <a:lnSpc>
                <a:spcPct val="110000"/>
              </a:lnSpc>
            </a:pPr>
            <a:endParaRPr lang="ru-RU" sz="1000" dirty="0"/>
          </a:p>
        </p:txBody>
      </p:sp>
      <p:pic>
        <p:nvPicPr>
          <p:cNvPr id="15368" name="Рисунок 9" descr="завантаження (8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52053"/>
            <a:ext cx="2005263" cy="185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0" y="2777122"/>
            <a:ext cx="7988968" cy="136345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lnSpc>
                <a:spcPct val="110000"/>
              </a:lnSpc>
            </a:pPr>
            <a:endParaRPr lang="uk-UA" sz="1000" b="1" dirty="0">
              <a:solidFill>
                <a:srgbClr val="008000"/>
              </a:solidFill>
            </a:endParaRPr>
          </a:p>
          <a:p>
            <a:pPr algn="ctr" defTabSz="914400">
              <a:lnSpc>
                <a:spcPct val="110000"/>
              </a:lnSpc>
            </a:pPr>
            <a:r>
              <a:rPr lang="uk-UA" sz="2800" dirty="0">
                <a:solidFill>
                  <a:srgbClr val="002060"/>
                </a:solidFill>
                <a:latin typeface="+mn-lt"/>
              </a:rPr>
              <a:t>Сподіваємося, що майбутня співпраця з кафедрою ФБСС буде плідною, успішною і взаємовигідною.</a:t>
            </a:r>
          </a:p>
          <a:p>
            <a:pPr defTabSz="914400"/>
            <a:endParaRPr lang="ru-RU" sz="10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5370" name="Рисунок 12" descr="images (11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6610" y="5887453"/>
            <a:ext cx="2450431" cy="16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1"/>
          <p:cNvSpPr>
            <a:spLocks/>
          </p:cNvSpPr>
          <p:nvPr/>
        </p:nvSpPr>
        <p:spPr bwMode="auto">
          <a:xfrm>
            <a:off x="1776329" y="0"/>
            <a:ext cx="5651166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006475" eaLnBrk="0" hangingPunct="0">
              <a:lnSpc>
                <a:spcPct val="90000"/>
              </a:lnSpc>
            </a:pPr>
            <a:r>
              <a:rPr lang="uk-UA" sz="2800" b="1" dirty="0">
                <a:solidFill>
                  <a:srgbClr val="000099"/>
                </a:solidFill>
              </a:rPr>
              <a:t>ЗАПРОШУЄМО ДО СПІВПРАЦІ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E22FB9-02F7-4F68-52D8-AF15BF045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082" y="2229124"/>
            <a:ext cx="2017951" cy="1914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2505"/>
            <a:ext cx="10498138" cy="77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-199524"/>
            <a:ext cx="7539789" cy="1569660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defTabSz="914400"/>
            <a:r>
              <a:rPr lang="ru-RU" sz="2400" b="1" dirty="0">
                <a:solidFill>
                  <a:srgbClr val="000099"/>
                </a:solidFill>
              </a:rPr>
              <a:t>КАФЕДРА ФІНАНСІВ, БАНКІВСЬКОЇ СПРАВИ ТА СТРАХУВАННЯ </a:t>
            </a:r>
          </a:p>
          <a:p>
            <a:pPr algn="ctr" defTabSz="914400"/>
            <a:r>
              <a:rPr lang="uk-UA" sz="2400" b="1" dirty="0">
                <a:solidFill>
                  <a:srgbClr val="000099"/>
                </a:solidFill>
              </a:rPr>
              <a:t>НАЦІОНАЛЬНОГО УНІВЕРСИТЕТУ </a:t>
            </a:r>
          </a:p>
          <a:p>
            <a:pPr algn="ctr" defTabSz="914400"/>
            <a:r>
              <a:rPr lang="uk-UA" sz="2400" b="1" dirty="0">
                <a:solidFill>
                  <a:srgbClr val="000099"/>
                </a:solidFill>
              </a:rPr>
              <a:t>“ЧЕРНІГВСЬКА ПОЛІТЕХНІКА”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1" y="4748464"/>
            <a:ext cx="7555832" cy="2811212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C5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06475" eaLnBrk="0" hangingPunct="0">
              <a:lnSpc>
                <a:spcPct val="90000"/>
              </a:lnSpc>
              <a:buFont typeface="Arial" charset="0"/>
              <a:buNone/>
            </a:pPr>
            <a:r>
              <a:rPr lang="uk-UA" sz="2800" b="1" dirty="0">
                <a:solidFill>
                  <a:srgbClr val="002060"/>
                </a:solidFill>
                <a:latin typeface="+mn-lt"/>
              </a:rPr>
              <a:t>Склад кафедри:</a:t>
            </a:r>
          </a:p>
          <a:p>
            <a:pPr algn="ctr" defTabSz="1006475" eaLnBrk="0" hangingPunct="0">
              <a:lnSpc>
                <a:spcPct val="90000"/>
              </a:lnSpc>
              <a:buFont typeface="Arial" charset="0"/>
              <a:buNone/>
            </a:pPr>
            <a:endParaRPr lang="uk-UA" sz="2400" b="1" dirty="0">
              <a:solidFill>
                <a:srgbClr val="002060"/>
              </a:solidFill>
              <a:latin typeface="+mn-lt"/>
            </a:endParaRPr>
          </a:p>
          <a:p>
            <a:pPr defTabSz="1006475" eaLnBrk="0" hangingPunct="0">
              <a:lnSpc>
                <a:spcPct val="90000"/>
              </a:lnSpc>
              <a:buFont typeface="Arial" charset="0"/>
              <a:buNone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Доктори економічних наук, професори – 4</a:t>
            </a:r>
          </a:p>
          <a:p>
            <a:pPr defTabSz="1006475" eaLnBrk="0" hangingPunct="0">
              <a:lnSpc>
                <a:spcPct val="90000"/>
              </a:lnSpc>
              <a:buFont typeface="Arial" charset="0"/>
              <a:buNone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Доктори економічних наук, доценти – 1</a:t>
            </a:r>
          </a:p>
          <a:p>
            <a:pPr defTabSz="1006475" eaLnBrk="0" hangingPunct="0">
              <a:lnSpc>
                <a:spcPct val="90000"/>
              </a:lnSpc>
              <a:buFont typeface="Arial" charset="0"/>
              <a:buNone/>
            </a:pPr>
            <a:r>
              <a:rPr lang="uk-UA" sz="2400" b="1" dirty="0">
                <a:solidFill>
                  <a:srgbClr val="002060"/>
                </a:solidFill>
                <a:latin typeface="+mn-lt"/>
              </a:rPr>
              <a:t>Кандидати економічних наук , доценти – 6</a:t>
            </a:r>
          </a:p>
          <a:p>
            <a:pPr marL="0" marR="0" lvl="0" indent="0" algn="l" defTabSz="10064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Кандидати економічних наук, викладачі – 1</a:t>
            </a:r>
            <a:endParaRPr lang="uk-UA" sz="2400" b="1" dirty="0">
              <a:solidFill>
                <a:srgbClr val="002060"/>
              </a:solidFill>
              <a:latin typeface="+mn-lt"/>
            </a:endParaRPr>
          </a:p>
          <a:p>
            <a:pPr defTabSz="1006475" eaLnBrk="0" hangingPunct="0">
              <a:lnSpc>
                <a:spcPct val="90000"/>
              </a:lnSpc>
              <a:buFont typeface="Arial" charset="0"/>
              <a:buNone/>
            </a:pPr>
            <a:endParaRPr lang="uk-UA" b="1" dirty="0">
              <a:solidFill>
                <a:srgbClr val="002060"/>
              </a:solidFill>
              <a:latin typeface="Times New Roman" pitchFamily="18" charset="0"/>
            </a:endParaRPr>
          </a:p>
          <a:p>
            <a:pPr defTabSz="1006475" eaLnBrk="0" hangingPunct="0">
              <a:lnSpc>
                <a:spcPct val="90000"/>
              </a:lnSpc>
              <a:buFont typeface="Arial" charset="0"/>
              <a:buNone/>
            </a:pPr>
            <a:endParaRPr lang="uk-UA" b="1" dirty="0">
              <a:latin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5BCCBB-0E34-D5CB-F067-2B6CEEF2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17487" y="1812757"/>
            <a:ext cx="2517375" cy="23421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2D638B-2BEB-B9EB-E37D-A0C5A677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79621"/>
            <a:ext cx="2807368" cy="3373671"/>
          </a:xfrm>
          <a:prstGeom prst="rect">
            <a:avLst/>
          </a:prstGeom>
          <a:ln w="28575">
            <a:solidFill>
              <a:srgbClr val="00006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7DE187-CE7B-E7EB-219E-CF7B91E54621}"/>
              </a:ext>
            </a:extLst>
          </p:cNvPr>
          <p:cNvSpPr txBox="1"/>
          <p:nvPr/>
        </p:nvSpPr>
        <p:spPr>
          <a:xfrm>
            <a:off x="2871538" y="1459832"/>
            <a:ext cx="46842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ДУБИНА МАКСИМ ВІКТОРОВИЧ</a:t>
            </a:r>
          </a:p>
          <a:p>
            <a:pPr algn="ctr"/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b="1" i="1" dirty="0">
                <a:solidFill>
                  <a:srgbClr val="008000"/>
                </a:solidFill>
                <a:effectLst/>
                <a:latin typeface="+mn-lt"/>
                <a:ea typeface="Times New Roman" panose="02020603050405020304" pitchFamily="18" charset="0"/>
              </a:rPr>
              <a:t>доктор економічних наук, професор,</a:t>
            </a:r>
            <a:endParaRPr lang="uk-UA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uk-UA" sz="2400" b="1" i="1" dirty="0">
                <a:solidFill>
                  <a:srgbClr val="008000"/>
                </a:solidFill>
                <a:effectLst/>
                <a:latin typeface="+mn-lt"/>
                <a:ea typeface="Times New Roman" panose="02020603050405020304" pitchFamily="18" charset="0"/>
              </a:rPr>
              <a:t>завідувач кафедри фінансів,</a:t>
            </a:r>
            <a:endParaRPr lang="uk-UA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uk-UA" sz="2400" b="1" i="1" dirty="0">
                <a:solidFill>
                  <a:srgbClr val="008000"/>
                </a:solidFill>
                <a:effectLst/>
                <a:latin typeface="+mn-lt"/>
                <a:ea typeface="Times New Roman" panose="02020603050405020304" pitchFamily="18" charset="0"/>
              </a:rPr>
              <a:t>банківської справи та страхування</a:t>
            </a:r>
            <a:endParaRPr lang="uk-UA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004300" cy="850900"/>
          </a:xfrm>
        </p:spPr>
        <p:txBody>
          <a:bodyPr/>
          <a:lstStyle/>
          <a:p>
            <a:r>
              <a:rPr lang="uk-UA" sz="2400" b="1" dirty="0">
                <a:solidFill>
                  <a:srgbClr val="000099"/>
                </a:solidFill>
                <a:latin typeface="Segoe UI Semibold" pitchFamily="34" charset="0"/>
              </a:rPr>
              <a:t>ПРОПОЗИЦІЇ ЩОДО СПІВПРАЦІ </a:t>
            </a: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З ПРЕДСТАВНИКАМИ</a:t>
            </a:r>
            <a:b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</a:b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 ОРГАНІВ МІСЦЕВОГО САМОВРЯДУВАННЯ</a:t>
            </a:r>
            <a:endParaRPr lang="ru-RU" sz="24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18451" name="Rectangle 19"/>
          <p:cNvSpPr>
            <a:spLocks noGrp="1"/>
          </p:cNvSpPr>
          <p:nvPr>
            <p:ph type="body" sz="half" idx="3"/>
          </p:nvPr>
        </p:nvSpPr>
        <p:spPr>
          <a:xfrm>
            <a:off x="0" y="786063"/>
            <a:ext cx="8021052" cy="6773612"/>
          </a:xfr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</p:spPr>
        <p:txBody>
          <a:bodyPr/>
          <a:lstStyle/>
          <a:p>
            <a:pPr marL="0" indent="266700"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uk-UA" sz="2400" b="1" dirty="0">
                <a:solidFill>
                  <a:srgbClr val="000099"/>
                </a:solidFill>
              </a:rPr>
              <a:t>Пропозиції щодо можливої співпраці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Оцінка фінансового потенціалу територіальних громад.</a:t>
            </a: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Розробка бюджету громади в умовах зниження податкових надходжень.</a:t>
            </a: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uk-UA" sz="2200" dirty="0">
                <a:solidFill>
                  <a:srgbClr val="002060"/>
                </a:solidFill>
                <a:ea typeface="Calibri" panose="020F0502020204030204" pitchFamily="34" charset="0"/>
              </a:rPr>
              <a:t>Обґрунтування напрямів збільшення місцевих фінансових ресурсів. 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Обґрунтування можливостей застосування інструментів фінансового інжинірингу на рівні територіальних громад.</a:t>
            </a: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uk-UA" sz="2200" dirty="0">
                <a:solidFill>
                  <a:srgbClr val="002060"/>
                </a:solidFill>
              </a:rPr>
              <a:t>Розробка фінансової стратегії територіальних громад в сучасних умовах.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Розробка заходів щодо підвищення  фінансової безпеки територіальних громад.</a:t>
            </a: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Розробка </a:t>
            </a:r>
            <a:r>
              <a:rPr lang="uk-UA" sz="2200" dirty="0">
                <a:solidFill>
                  <a:srgbClr val="002060"/>
                </a:solidFill>
              </a:rPr>
              <a:t>заходів щодо підвищення інвестиційної привабливості територіальних громад.</a:t>
            </a: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itchFamily="34" charset="0"/>
              <a:ea typeface="+mn-ea"/>
              <a:cs typeface="+mn-cs"/>
            </a:endParaRP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itchFamily="34" charset="0"/>
              <a:ea typeface="+mn-ea"/>
              <a:cs typeface="+mn-cs"/>
            </a:endParaRP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itchFamily="34" charset="0"/>
              <a:ea typeface="+mn-ea"/>
              <a:cs typeface="+mn-cs"/>
            </a:endParaRPr>
          </a:p>
        </p:txBody>
      </p:sp>
      <p:sp>
        <p:nvSpPr>
          <p:cNvPr id="18453" name="AutoShape 21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-346075" y="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5" name="AutoShape 23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7" name="AutoShape 2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861887" y="3400926"/>
            <a:ext cx="2619375" cy="2313991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B40D2-EAEA-C8BC-AE5E-2753843C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454" y="2260763"/>
            <a:ext cx="2083284" cy="19744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436B6A-0295-EE5C-F0EF-60B824230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11" y="5715955"/>
            <a:ext cx="3077576" cy="1843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/>
          </p:cNvSpPr>
          <p:nvPr>
            <p:ph type="title"/>
          </p:nvPr>
        </p:nvSpPr>
        <p:spPr>
          <a:xfrm>
            <a:off x="368968" y="0"/>
            <a:ext cx="7539789" cy="850900"/>
          </a:xfrm>
        </p:spPr>
        <p:txBody>
          <a:bodyPr/>
          <a:lstStyle/>
          <a:p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ТРЕНІНГОВІ ПРОГРАМИ ДЛЯ ПРЕДСТАВНИКІВ</a:t>
            </a:r>
            <a:b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</a:b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 ОРГАНІВ МІСЦЕВОГО САМОВРЯДУВАННЯ</a:t>
            </a:r>
            <a:endParaRPr lang="ru-RU" sz="24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18451" name="Rectangle 19"/>
          <p:cNvSpPr>
            <a:spLocks noGrp="1"/>
          </p:cNvSpPr>
          <p:nvPr>
            <p:ph type="body" sz="half" idx="3"/>
          </p:nvPr>
        </p:nvSpPr>
        <p:spPr>
          <a:xfrm>
            <a:off x="0" y="866274"/>
            <a:ext cx="7956884" cy="6693401"/>
          </a:xfr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</p:spPr>
        <p:txBody>
          <a:bodyPr/>
          <a:lstStyle/>
          <a:p>
            <a:pPr marL="0" indent="26670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Проведення інтерактивних фінансових тренінгів для представників органів місцевого самоврядування на тему:</a:t>
            </a:r>
          </a:p>
          <a:p>
            <a:pPr marR="0" lvl="0" algn="l" defTabSz="10064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Імплементація європейських принципів управління публічними фінансами на рівні територіальних громад.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Роль членів команди в процесі розробки і реалізації публічної бюджетної політики.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Цінності громади як основа її бюджетного потенціалу</a:t>
            </a:r>
            <a:r>
              <a:rPr lang="ru-RU" sz="23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2060"/>
                </a:solidFill>
                <a:ea typeface="Calibri" panose="020F0502020204030204" pitchFamily="34" charset="0"/>
              </a:rPr>
              <a:t>Залучення мешканців громад до участі в бюджетному процесі.</a:t>
            </a:r>
            <a:endParaRPr lang="uk-UA" sz="23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Інвестиційні, кредитні та грантові інструменти фінансового інжинірингу.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Місцеві запозичення як інструмент розвитку територіальних громад.</a:t>
            </a:r>
            <a:endParaRPr lang="uk-UA" sz="23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Напрями післявоєнного інвестиційно-інноваційного відновлення територіальних  громад.</a:t>
            </a:r>
            <a:endParaRPr kumimoji="0" lang="uk-UA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0" indent="266700"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ru-RU" sz="2000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18453" name="AutoShape 21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-346075" y="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18455" name="AutoShape 23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7" name="AutoShape 2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B40D2-EAEA-C8BC-AE5E-2753843C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545" y="2277980"/>
            <a:ext cx="2065117" cy="19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/>
          </p:cNvSpPr>
          <p:nvPr>
            <p:ph type="title"/>
          </p:nvPr>
        </p:nvSpPr>
        <p:spPr>
          <a:xfrm>
            <a:off x="509003" y="0"/>
            <a:ext cx="9004300" cy="85090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000099"/>
                </a:solidFill>
                <a:latin typeface="Segoe UI Semibold" pitchFamily="34" charset="0"/>
              </a:rPr>
              <a:t>ПРОПОЗИЦІЇ ЩОДО СПІВПРАЦІ З ФІНАНСОВО-КРЕДИТНИМИ УСТАНОВАМИ</a:t>
            </a:r>
            <a:endParaRPr lang="ru-RU" sz="24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18451" name="Rectangle 19"/>
          <p:cNvSpPr>
            <a:spLocks noGrp="1"/>
          </p:cNvSpPr>
          <p:nvPr>
            <p:ph type="body" sz="half" idx="3"/>
          </p:nvPr>
        </p:nvSpPr>
        <p:spPr>
          <a:xfrm>
            <a:off x="1" y="802106"/>
            <a:ext cx="7924800" cy="6757570"/>
          </a:xfr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</p:spPr>
        <p:txBody>
          <a:bodyPr/>
          <a:lstStyle/>
          <a:p>
            <a:pPr marL="0" indent="266700"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uk-UA" sz="2400" b="1" dirty="0">
                <a:solidFill>
                  <a:srgbClr val="000099"/>
                </a:solidFill>
              </a:rPr>
              <a:t>Пропозиції щодо можливої співпраці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А</a:t>
            </a:r>
            <a:r>
              <a:rPr lang="uk-UA" sz="2400" i="0" dirty="0">
                <a:solidFill>
                  <a:srgbClr val="002060"/>
                </a:solidFill>
                <a:effectLst/>
              </a:rPr>
              <a:t>наліз кількісних та якісних показників діяльності банківських і небанківських фінансово-кредитних установ.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Обґрунтування напрямів зменшення кредитної заборгованості клієнтів фінансово-кредитних  установ.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Впровадження сучасних наукових розробок у практику діяльності фінансово-кредитних установ.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Напрями зменшення ризиків діяльності фінансово-кредитних установ в сучасних умовах.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i="0" dirty="0">
                <a:solidFill>
                  <a:srgbClr val="002060"/>
                </a:solidFill>
                <a:effectLst/>
              </a:rPr>
              <a:t>Реалізація програм підвищення кваліфікації працівників фінансово-кредитних установ.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i="0" dirty="0">
                <a:solidFill>
                  <a:srgbClr val="002060"/>
                </a:solidFill>
                <a:effectLst/>
              </a:rPr>
              <a:t>Організація практичних зустрічей для здобувачів вищої освіти  з представниками банківських та небанківських установ м. Чернігова.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18453" name="AutoShape 21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-346075" y="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5" name="AutoShape 23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7" name="AutoShape 2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B40D2-EAEA-C8BC-AE5E-2753843C0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966" y="2486526"/>
            <a:ext cx="1929703" cy="18288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7979C-3CF3-ED57-AC17-3D9561ADA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700" y="6096000"/>
            <a:ext cx="3020662" cy="14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/>
          </p:cNvSpPr>
          <p:nvPr>
            <p:ph type="title"/>
          </p:nvPr>
        </p:nvSpPr>
        <p:spPr>
          <a:xfrm>
            <a:off x="188160" y="0"/>
            <a:ext cx="7255377" cy="85090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000099"/>
                </a:solidFill>
                <a:latin typeface="Segoe UI Semibold" pitchFamily="34" charset="0"/>
              </a:rPr>
              <a:t>ТРЕНІНГОВІ ПРОГРАМИ ДЛЯ ПРАЦІВНИКІВ ФІНАНСОВО-КРЕДИТНИХ УСТАНОВ</a:t>
            </a:r>
            <a:endParaRPr lang="ru-RU" sz="24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18451" name="Rectangle 19"/>
          <p:cNvSpPr>
            <a:spLocks noGrp="1"/>
          </p:cNvSpPr>
          <p:nvPr>
            <p:ph type="body" sz="half" idx="3"/>
          </p:nvPr>
        </p:nvSpPr>
        <p:spPr>
          <a:xfrm>
            <a:off x="0" y="1010653"/>
            <a:ext cx="7844589" cy="6549022"/>
          </a:xfr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</p:spPr>
        <p:txBody>
          <a:bodyPr/>
          <a:lstStyle/>
          <a:p>
            <a:pPr marL="0" indent="266700"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Проведення тренінг семінарів на тему:</a:t>
            </a:r>
          </a:p>
          <a:p>
            <a:pPr marL="0" indent="266700"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lang="uk-UA" sz="2400" b="0" i="0" dirty="0">
                <a:solidFill>
                  <a:srgbClr val="002060"/>
                </a:solidFill>
                <a:effectLst/>
              </a:rPr>
              <a:t>Роль фінансово-кредитних установ у відновленні  вітчизняної еко</a:t>
            </a:r>
            <a:r>
              <a:rPr lang="uk-UA" sz="2400" dirty="0">
                <a:solidFill>
                  <a:srgbClr val="002060"/>
                </a:solidFill>
              </a:rPr>
              <a:t>н</a:t>
            </a:r>
            <a:r>
              <a:rPr lang="uk-UA" sz="2400" b="0" i="0" dirty="0">
                <a:solidFill>
                  <a:srgbClr val="002060"/>
                </a:solidFill>
                <a:effectLst/>
              </a:rPr>
              <a:t>оміки.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002060"/>
                </a:solidFill>
                <a:effectLst/>
              </a:rPr>
              <a:t>Раціональне управління та розподіл ризиків між усіма учасниками фінансових відносин.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2060"/>
                </a:solidFill>
              </a:rPr>
              <a:t>Розширення та полегшення доступу  юридичних і фізичних осіб до дешевих кредитних і фінансових ресурсів.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400" dirty="0" err="1">
                <a:solidFill>
                  <a:srgbClr val="002060"/>
                </a:solidFill>
              </a:rPr>
              <a:t>Кіберстрахування</a:t>
            </a:r>
            <a:r>
              <a:rPr lang="uk-UA" sz="2400" dirty="0">
                <a:solidFill>
                  <a:srgbClr val="002060"/>
                </a:solidFill>
              </a:rPr>
              <a:t> як пріоритет розвитку страхових компаній в сучасних умовах.</a:t>
            </a:r>
          </a:p>
        </p:txBody>
      </p:sp>
      <p:sp>
        <p:nvSpPr>
          <p:cNvPr id="18453" name="AutoShape 21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-346075" y="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5" name="AutoShape 23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7" name="AutoShape 2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B40D2-EAEA-C8BC-AE5E-2753843C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913" y="2141759"/>
            <a:ext cx="2090361" cy="19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/>
          </p:cNvSpPr>
          <p:nvPr>
            <p:ph type="title"/>
          </p:nvPr>
        </p:nvSpPr>
        <p:spPr>
          <a:xfrm>
            <a:off x="188160" y="0"/>
            <a:ext cx="9004300" cy="85090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000099"/>
                </a:solidFill>
                <a:latin typeface="Segoe UI Semibold" pitchFamily="34" charset="0"/>
              </a:rPr>
              <a:t>ПРОПОЗИЦІЇ ЩОДО СПІВПРАЦІ З ПРЕДСТАВНИКАМИ МАЛОГО І СЕРЕДНЬОГО БІЗНЕСУ</a:t>
            </a:r>
            <a:endParaRPr lang="ru-RU" sz="24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18451" name="Rectangle 19"/>
          <p:cNvSpPr>
            <a:spLocks noGrp="1"/>
          </p:cNvSpPr>
          <p:nvPr>
            <p:ph type="body" sz="half" idx="3"/>
          </p:nvPr>
        </p:nvSpPr>
        <p:spPr>
          <a:xfrm>
            <a:off x="1" y="1010652"/>
            <a:ext cx="7780420" cy="6549023"/>
          </a:xfr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</p:spPr>
        <p:txBody>
          <a:bodyPr/>
          <a:lstStyle/>
          <a:p>
            <a:pPr marL="0" indent="266700" algn="ctr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uk-UA" sz="2400" b="1" dirty="0">
                <a:solidFill>
                  <a:srgbClr val="002060"/>
                </a:solidFill>
              </a:rPr>
              <a:t>Пропозиції щодо можливої співпраці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Трансформація даних фінансової звітності в ефективну аналітичну фінансову інформацію для прийняття керівництвом підприємств обґрунтованих фінансових рішень.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Оцінка фінансового стану підприємств та напрацювання рішень щодо їх фінансового оздоровлення.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Діагностика можливої фінансової кризи на підприємстві, розробка та оцінка ефективності антикризових заходів.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r>
              <a:rPr lang="uk-UA" sz="2400" dirty="0">
                <a:solidFill>
                  <a:srgbClr val="002060"/>
                </a:solidFill>
              </a:rPr>
              <a:t>Розробка бізнес-плану інвестиційно-інноваційного розвитку підприємств.</a:t>
            </a:r>
          </a:p>
        </p:txBody>
      </p:sp>
      <p:sp>
        <p:nvSpPr>
          <p:cNvPr id="18453" name="AutoShape 21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-346075" y="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5" name="AutoShape 23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57" name="AutoShape 2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2903538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B40D2-EAEA-C8BC-AE5E-2753843C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68" y="2123139"/>
            <a:ext cx="2177716" cy="20639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48317-C55B-E13B-C15D-19ECB52FA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16" y="5552027"/>
            <a:ext cx="3573379" cy="20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23993" y="0"/>
            <a:ext cx="8394365" cy="850900"/>
          </a:xfrm>
        </p:spPr>
        <p:txBody>
          <a:bodyPr/>
          <a:lstStyle/>
          <a:p>
            <a:pPr algn="ctr"/>
            <a:r>
              <a:rPr lang="uk-UA" sz="2600" b="1" dirty="0">
                <a:solidFill>
                  <a:srgbClr val="000099"/>
                </a:solidFill>
                <a:latin typeface="Segoe UI Semibold" pitchFamily="34" charset="0"/>
              </a:rPr>
              <a:t>ПРОПОЗИЦІЇ ЩОДО СПІВПРАЦІ З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ПІДРИЄМСТВАМИ</a:t>
            </a:r>
            <a:b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</a:b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МАЛОГО І СЕРЕДНЬОГО БІЗНЕСУ</a:t>
            </a:r>
            <a:endParaRPr lang="ru-RU" sz="26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3"/>
          </p:nvPr>
        </p:nvSpPr>
        <p:spPr>
          <a:xfrm>
            <a:off x="0" y="953084"/>
            <a:ext cx="7704137" cy="6606591"/>
          </a:xfr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  <a:ln/>
        </p:spPr>
        <p:txBody>
          <a:bodyPr/>
          <a:lstStyle/>
          <a:p>
            <a:pPr marL="0" indent="266700">
              <a:lnSpc>
                <a:spcPct val="110000"/>
              </a:lnSpc>
              <a:spcBef>
                <a:spcPts val="600"/>
              </a:spcBef>
            </a:pPr>
            <a:r>
              <a:rPr lang="uk-UA" sz="2400" dirty="0">
                <a:solidFill>
                  <a:srgbClr val="002060"/>
                </a:solidFill>
              </a:rPr>
              <a:t>Організація бюджетування в ефективному управлінні підприємствами. </a:t>
            </a:r>
          </a:p>
          <a:p>
            <a:pPr marL="0" indent="266700">
              <a:lnSpc>
                <a:spcPct val="110000"/>
              </a:lnSpc>
              <a:spcBef>
                <a:spcPts val="600"/>
              </a:spcBef>
            </a:pPr>
            <a:r>
              <a:rPr lang="uk-UA" sz="2400" dirty="0">
                <a:solidFill>
                  <a:srgbClr val="002060"/>
                </a:solidFill>
              </a:rPr>
              <a:t>Розробка і оцінка інвестиційних проєктів.</a:t>
            </a:r>
          </a:p>
          <a:p>
            <a:pPr marL="0" indent="266700">
              <a:lnSpc>
                <a:spcPct val="110000"/>
              </a:lnSpc>
              <a:spcBef>
                <a:spcPts val="600"/>
              </a:spcBef>
            </a:pPr>
            <a:r>
              <a:rPr lang="uk-UA" sz="2400" dirty="0">
                <a:solidFill>
                  <a:srgbClr val="002060"/>
                </a:solidFill>
              </a:rPr>
              <a:t>Оцінка збутової діяльності підприємств та розробка заходів щодо активізації збуту.</a:t>
            </a:r>
          </a:p>
          <a:p>
            <a:pPr marL="0" indent="266700">
              <a:lnSpc>
                <a:spcPct val="110000"/>
              </a:lnSpc>
              <a:spcBef>
                <a:spcPts val="600"/>
              </a:spcBef>
            </a:pPr>
            <a:r>
              <a:rPr lang="uk-UA" sz="2400" dirty="0">
                <a:solidFill>
                  <a:srgbClr val="002060"/>
                </a:solidFill>
              </a:rPr>
              <a:t>Розробка фінансової стратегії підприємств для забезпечення зростання їх конкурентоспроможності.</a:t>
            </a:r>
          </a:p>
          <a:p>
            <a:pPr marL="0" indent="266700">
              <a:lnSpc>
                <a:spcPct val="110000"/>
              </a:lnSpc>
              <a:spcBef>
                <a:spcPts val="600"/>
              </a:spcBef>
            </a:pPr>
            <a:r>
              <a:rPr lang="uk-UA" sz="2400" dirty="0">
                <a:solidFill>
                  <a:srgbClr val="002060"/>
                </a:solidFill>
              </a:rPr>
              <a:t>Розробка стратегії ціноутворення в напрямку максимізації прибутку підприємств.</a:t>
            </a:r>
          </a:p>
          <a:p>
            <a:pPr marL="0" indent="266700">
              <a:lnSpc>
                <a:spcPct val="110000"/>
              </a:lnSpc>
              <a:spcBef>
                <a:spcPts val="600"/>
              </a:spcBef>
            </a:pPr>
            <a:r>
              <a:rPr lang="uk-UA" sz="2400" dirty="0">
                <a:solidFill>
                  <a:srgbClr val="002060"/>
                </a:solidFill>
              </a:rPr>
              <a:t>Проведення діагностики ознак банкрутства підприємств, виявлення загроз та мінімізації ризиків підприємницької діяльності, підвищення прибутковості  та конкурентоспроможності підприємств в  сучасних умовах.</a:t>
            </a: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endParaRPr lang="uk-UA" sz="2400" dirty="0">
              <a:solidFill>
                <a:srgbClr val="002060"/>
              </a:solidFill>
            </a:endParaRP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endParaRPr lang="uk-UA" sz="2100" dirty="0">
              <a:latin typeface="Segoe UI Semibold" pitchFamily="34" charset="0"/>
            </a:endParaRPr>
          </a:p>
          <a:p>
            <a:pPr marL="0" indent="266700">
              <a:lnSpc>
                <a:spcPct val="110000"/>
              </a:lnSpc>
              <a:spcBef>
                <a:spcPct val="0"/>
              </a:spcBef>
            </a:pPr>
            <a:endParaRPr lang="ru-RU" sz="2100" dirty="0">
              <a:latin typeface="Segoe UI Semibold" pitchFamily="34" charset="0"/>
            </a:endParaRPr>
          </a:p>
        </p:txBody>
      </p:sp>
      <p:sp>
        <p:nvSpPr>
          <p:cNvPr id="24580" name="AutoShape 4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-346075" y="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1" name="AutoShape 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317500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6B06A4-CCF6-BA06-691D-3CF310697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51" y="2342147"/>
            <a:ext cx="2139007" cy="1966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94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004300" cy="1254125"/>
          </a:xfrm>
        </p:spPr>
        <p:txBody>
          <a:bodyPr/>
          <a:lstStyle/>
          <a:p>
            <a:pPr algn="ctr"/>
            <a:r>
              <a:rPr lang="uk-UA" sz="2600" b="1" dirty="0">
                <a:solidFill>
                  <a:srgbClr val="000099"/>
                </a:solidFill>
                <a:latin typeface="Segoe UI Semibold" pitchFamily="34" charset="0"/>
              </a:rPr>
              <a:t>ТРЕНІНГОВІ ПРОГРАМИ ДЛЯ КЕРІВНИЦТВА ТА ПРАЦІВНИКІВ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ПІДРИЄМСТВ</a:t>
            </a:r>
            <a:b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</a:b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МАЛОГО І СЕРЕДНЬОГО БІЗНЕСУ</a:t>
            </a:r>
            <a:endParaRPr lang="ru-RU" sz="2600" b="1" dirty="0">
              <a:solidFill>
                <a:srgbClr val="000099"/>
              </a:solidFill>
              <a:latin typeface="Segoe UI Semibold" pitchFamily="34" charset="0"/>
            </a:endParaRPr>
          </a:p>
        </p:txBody>
      </p:sp>
      <p:sp>
        <p:nvSpPr>
          <p:cNvPr id="24580" name="AutoShape 4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-346075" y="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1" name="AutoShape 5" descr="В Крыму откроют предприятие по сборке оборудования для блокчейн-сферы |"/>
          <p:cNvSpPr>
            <a:spLocks noChangeAspect="1" noChangeArrowheads="1"/>
          </p:cNvSpPr>
          <p:nvPr/>
        </p:nvSpPr>
        <p:spPr bwMode="auto">
          <a:xfrm>
            <a:off x="3910013" y="3175000"/>
            <a:ext cx="2619375" cy="1752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0" y="1395663"/>
            <a:ext cx="7828548" cy="6164012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0FB5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66700" defTabSz="1006475" eaLnBrk="0" hangingPunct="0">
              <a:lnSpc>
                <a:spcPct val="110000"/>
              </a:lnSpc>
              <a:spcBef>
                <a:spcPts val="2400"/>
              </a:spcBef>
              <a:buFont typeface="Arial" charset="0"/>
              <a:buChar char="•"/>
            </a:pPr>
            <a:endParaRPr lang="uk-UA" sz="2400" dirty="0">
              <a:solidFill>
                <a:srgbClr val="002060"/>
              </a:solidFill>
              <a:latin typeface="+mn-lt"/>
            </a:endParaRPr>
          </a:p>
          <a:p>
            <a:pPr indent="266700" defTabSz="1006475" eaLnBrk="0" hangingPunct="0">
              <a:lnSpc>
                <a:spcPct val="110000"/>
              </a:lnSpc>
              <a:spcBef>
                <a:spcPts val="2400"/>
              </a:spcBef>
              <a:buFont typeface="Arial" charset="0"/>
              <a:buChar char="•"/>
            </a:pPr>
            <a:r>
              <a:rPr lang="uk-UA" sz="2400" dirty="0">
                <a:solidFill>
                  <a:srgbClr val="002060"/>
                </a:solidFill>
                <a:latin typeface="+mn-lt"/>
              </a:rPr>
              <a:t>Проведення тренінг семінару «Оптимізація структури фінансових ресурсів підприємств».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0" marR="0" lvl="0" indent="266700" algn="l" defTabSz="1006475" rtl="0" eaLnBrk="0" fontAlgn="base" latinLnBrk="0" hangingPunct="0">
              <a:lnSpc>
                <a:spcPct val="11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Тренінг на тему: «Пошук інвесторів та особливості залучення інвестиційних ресурсів».</a:t>
            </a:r>
          </a:p>
          <a:p>
            <a:pPr indent="266700" defTabSz="1006475" eaLnBrk="0" hangingPunct="0">
              <a:lnSpc>
                <a:spcPct val="110000"/>
              </a:lnSpc>
              <a:spcBef>
                <a:spcPts val="2400"/>
              </a:spcBef>
              <a:buFont typeface="Arial" charset="0"/>
              <a:buChar char="•"/>
              <a:defRPr/>
            </a:pPr>
            <a:r>
              <a:rPr lang="uk-UA" sz="2400" dirty="0">
                <a:solidFill>
                  <a:srgbClr val="002060"/>
                </a:solidFill>
                <a:latin typeface="+mn-lt"/>
              </a:rPr>
              <a:t>Робоча майстерня на тему «Фінансовий аналізу суб’єктів господарювання». Передбачає обмін досвідом професіоналів, детальне опрацювання проблемних питань фінансово-аналітичної діяльності, систематизація різних позицій, думок, хвилювань за виділеною проблемою.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itchFamily="34" charset="0"/>
              <a:ea typeface="+mn-ea"/>
              <a:cs typeface="Arial" charset="0"/>
            </a:endParaRPr>
          </a:p>
          <a:p>
            <a:pPr indent="266700" defTabSz="1006475" eaLnBrk="0" hangingPunct="0">
              <a:lnSpc>
                <a:spcPct val="110000"/>
              </a:lnSpc>
              <a:buFont typeface="Arial" charset="0"/>
              <a:buChar char="•"/>
            </a:pPr>
            <a:endParaRPr lang="ru-RU" sz="21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6B06A4-CCF6-BA06-691D-3CF310697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263" y="2197768"/>
            <a:ext cx="2018989" cy="19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07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818</Words>
  <Application>Microsoft Office PowerPoint</Application>
  <PresentationFormat>Произвольный</PresentationFormat>
  <Paragraphs>112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Semibold</vt:lpstr>
      <vt:lpstr>Times New Roman</vt:lpstr>
      <vt:lpstr>Тема Office</vt:lpstr>
      <vt:lpstr>Презентация PowerPoint</vt:lpstr>
      <vt:lpstr>Презентация PowerPoint</vt:lpstr>
      <vt:lpstr>ПРОПОЗИЦІЇ ЩОДО СПІВПРАЦІ З ПРЕДСТАВНИКАМИ  ОРГАНІВ МІСЦЕВОГО САМОВРЯДУВАННЯ</vt:lpstr>
      <vt:lpstr>ТРЕНІНГОВІ ПРОГРАМИ ДЛЯ ПРЕДСТАВНИКІВ  ОРГАНІВ МІСЦЕВОГО САМОВРЯДУВАННЯ</vt:lpstr>
      <vt:lpstr>ПРОПОЗИЦІЇ ЩОДО СПІВПРАЦІ З ФІНАНСОВО-КРЕДИТНИМИ УСТАНОВАМИ</vt:lpstr>
      <vt:lpstr>ТРЕНІНГОВІ ПРОГРАМИ ДЛЯ ПРАЦІВНИКІВ ФІНАНСОВО-КРЕДИТНИХ УСТАНОВ</vt:lpstr>
      <vt:lpstr>ПРОПОЗИЦІЇ ЩОДО СПІВПРАЦІ З ПРЕДСТАВНИКАМИ МАЛОГО І СЕРЕДНЬОГО БІЗНЕСУ</vt:lpstr>
      <vt:lpstr>ПРОПОЗИЦІЇ ЩОДО СПІВПРАЦІ З ПІДРИЄМСТВАМИ МАЛОГО І СЕРЕДНЬОГО БІЗНЕСУ</vt:lpstr>
      <vt:lpstr>ТРЕНІНГОВІ ПРОГРАМИ ДЛЯ КЕРІВНИЦТВА ТА ПРАЦІВНИКІВ ПІДРИЄМСТВ МАЛОГО І СЕРЕДНЬОГО БІЗНЕСУ</vt:lpstr>
      <vt:lpstr>ТРЕНІНГОВІ ПРОГРАМИ З ПІДВИЩЕННЯ РІВНЯ  ФІНАНСОВОЇ ГРАМОТНОСТІ МЕШКАНЦІВ ТЕРИТОРІАЛЬНИХ ГРОМАД, ПРАЦІВНИКІВ ПІДПРИЄМСТВ, УСТАНОВ, ОРГАНІЗАЦІЙ, ВЧИТЕЛІВ ШКІЛ</vt:lpstr>
      <vt:lpstr>ПРОЕКТИ, ЩО БУЛИ РЕАЛІЗОВАНІ КАФЕДРОЮ ФБСС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Dmytro Sugonyako</cp:lastModifiedBy>
  <cp:revision>49</cp:revision>
  <dcterms:created xsi:type="dcterms:W3CDTF">2020-08-27T11:47:34Z</dcterms:created>
  <dcterms:modified xsi:type="dcterms:W3CDTF">2023-03-09T19:08:53Z</dcterms:modified>
</cp:coreProperties>
</file>