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89" r:id="rId2"/>
    <p:sldId id="560" r:id="rId3"/>
    <p:sldId id="516" r:id="rId4"/>
    <p:sldId id="561" r:id="rId5"/>
    <p:sldId id="562" r:id="rId6"/>
    <p:sldId id="558" r:id="rId7"/>
    <p:sldId id="535" r:id="rId8"/>
    <p:sldId id="469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FF0066"/>
    <a:srgbClr val="04AC0C"/>
    <a:srgbClr val="FF3399"/>
    <a:srgbClr val="00CC00"/>
    <a:srgbClr val="FFFFFF"/>
    <a:srgbClr val="E1F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9462" autoAdjust="0"/>
  </p:normalViewPr>
  <p:slideViewPr>
    <p:cSldViewPr>
      <p:cViewPr>
        <p:scale>
          <a:sx n="112" d="100"/>
          <a:sy n="112" d="100"/>
        </p:scale>
        <p:origin x="595" y="-9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9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815CCF-6548-4B0E-867E-9BD0EC3307A3}" type="datetimeFigureOut">
              <a:rPr lang="uk-UA"/>
              <a:pPr>
                <a:defRPr/>
              </a:pPr>
              <a:t>04.01.2024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344275-5990-4217-927B-AFEDFBAD6B1E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F2A946-EBB6-4D03-9C9A-DE9BED061921}" type="slidenum">
              <a:rPr lang="uk-UA" altLang="ru-RU"/>
              <a:pPr/>
              <a:t>1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9C533B-D96B-4FB0-AF96-DADBA1FE2F9E}" type="slidenum">
              <a:rPr lang="uk-UA" altLang="ru-RU"/>
              <a:pPr/>
              <a:t>2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083746-B0A7-4A26-B69F-540663EDC982}" type="slidenum">
              <a:rPr lang="uk-UA" altLang="ru-RU"/>
              <a:pPr/>
              <a:t>3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4DF0D2-B86A-48D0-80C0-78C7EBA4BC08}" type="slidenum">
              <a:rPr lang="uk-UA" altLang="ru-RU"/>
              <a:pPr/>
              <a:t>8</a:t>
            </a:fld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05DE-3AE8-4977-9DC2-55CE558B6C6A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F4901-2FCA-481B-ACD7-32A4978DBA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79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54E8-297E-4D6F-BF53-19894DDC06C3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0BE6-9D15-4C30-9493-1264E51F28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48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4BAB-19D5-4C8A-9453-47CF94A90ABE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74BE6-4ECA-4ABA-BA64-C4D81ABBBC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95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B853-D717-4F51-8986-6A29A0E8554F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3B974-2D8F-4EBA-B3D0-2F84BC6EE3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8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1772-98E6-4DFF-8EB0-A9420F65E6EB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72730-E6B4-4A74-BBF1-A8D8AEE540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5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E2D5-57A4-4D48-8F8C-55C5E6FF8FF9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48A4-9072-48FD-8798-F415AD07D1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45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81B0-AC96-41F2-9003-4655ED7CB7D6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9FD8-79A2-426C-9603-1CFCDB3545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95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338C-62A5-4204-AC7A-E6E8D1E5169B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58C0-C580-4E64-ABF8-7756B1DEF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58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B202-C829-48E5-8B2D-7C07BF0309F7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757F-0885-44D8-873F-D6167C8599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66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3F61-C4DC-48D2-868F-6CE1748EE817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3AA8-53BD-4921-90BF-3C73984903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9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5CFB-F058-4878-B8C6-32F4BDA5A93A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33853-3D4E-4C45-97F1-3BF268D6F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51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DE7195-7A52-4FA5-8BEB-651BA852994D}" type="datetimeFigureOut">
              <a:rPr lang="ru-RU"/>
              <a:pPr>
                <a:defRPr/>
              </a:pPr>
              <a:t>04.01.2024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40FB969-4344-4FA9-9D8B-3FDEEA448A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808288" y="1412875"/>
            <a:ext cx="6084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3500" b="1">
                <a:solidFill>
                  <a:srgbClr val="0000FF"/>
                </a:solidFill>
                <a:latin typeface="Century Gothic" panose="020B0502020202020204" pitchFamily="34" charset="0"/>
              </a:rPr>
              <a:t>НАУКОВИЙ КЛУБ ФІНАНСИСТІВ</a:t>
            </a:r>
            <a:endParaRPr lang="uk-UA" altLang="uk-UA" sz="350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2736850" cy="6858000"/>
          </a:xfrm>
          <a:prstGeom prst="rect">
            <a:avLst/>
          </a:prstGeom>
          <a:solidFill>
            <a:srgbClr val="04A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59113" y="-315913"/>
            <a:ext cx="60848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uk-UA" altLang="uk-UA" sz="4000">
              <a:solidFill>
                <a:srgbClr val="FF0066"/>
              </a:solidFill>
            </a:endParaRPr>
          </a:p>
        </p:txBody>
      </p:sp>
      <p:sp>
        <p:nvSpPr>
          <p:cNvPr id="2054" name="Прямоугольник 32"/>
          <p:cNvSpPr>
            <a:spLocks noChangeArrowheads="1"/>
          </p:cNvSpPr>
          <p:nvPr/>
        </p:nvSpPr>
        <p:spPr bwMode="auto">
          <a:xfrm>
            <a:off x="2987675" y="539750"/>
            <a:ext cx="6156325" cy="5794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3200" b="1">
                <a:solidFill>
                  <a:srgbClr val="FF0066"/>
                </a:solidFill>
                <a:latin typeface="Century Gothic" panose="020B0502020202020204" pitchFamily="34" charset="0"/>
              </a:rPr>
              <a:t>Науковий гурток </a:t>
            </a:r>
            <a:r>
              <a:rPr lang="en-US" altLang="uk-UA" sz="3200" b="1">
                <a:latin typeface="Century Gothic" panose="020B0502020202020204" pitchFamily="34" charset="0"/>
              </a:rPr>
              <a:t>             </a:t>
            </a:r>
            <a:endParaRPr lang="uk-UA" altLang="uk-UA" sz="3200"/>
          </a:p>
        </p:txBody>
      </p:sp>
      <p:pic>
        <p:nvPicPr>
          <p:cNvPr id="3079" name="Picture 8" descr="logo_politechnika_прозрач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61925"/>
            <a:ext cx="2460625" cy="1425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6" name="Picture 3" descr="студен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5113337" cy="3389313"/>
          </a:xfrm>
          <a:prstGeom prst="rect">
            <a:avLst/>
          </a:prstGeom>
          <a:noFill/>
          <a:ln w="38100" algn="in">
            <a:solidFill>
              <a:srgbClr val="00B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Прямоугольник 9"/>
          <p:cNvSpPr>
            <a:spLocks noChangeArrowheads="1"/>
          </p:cNvSpPr>
          <p:nvPr/>
        </p:nvSpPr>
        <p:spPr bwMode="auto">
          <a:xfrm>
            <a:off x="71438" y="2393950"/>
            <a:ext cx="25558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200" b="1">
                <a:solidFill>
                  <a:srgbClr val="FFFF00"/>
                </a:solidFill>
                <a:latin typeface="Edwardian Script ITC" panose="030303020407070D0804" pitchFamily="66" charset="0"/>
              </a:rPr>
              <a:t>завзято </a:t>
            </a:r>
            <a:r>
              <a:rPr lang="uk-UA" altLang="uk-UA" sz="2200" b="1">
                <a:solidFill>
                  <a:srgbClr val="FFFF00"/>
                </a:solidFill>
              </a:rPr>
              <a:t>! </a:t>
            </a:r>
            <a:r>
              <a:rPr lang="uk-UA" altLang="uk-UA" sz="2200" b="1">
                <a:solidFill>
                  <a:srgbClr val="FFFF00"/>
                </a:solidFill>
                <a:latin typeface="Edwardian Script ITC" panose="030303020407070D0804" pitchFamily="66" charset="0"/>
              </a:rPr>
              <a:t>наполегливо </a:t>
            </a:r>
            <a:r>
              <a:rPr lang="uk-UA" altLang="uk-UA" sz="2200" b="1">
                <a:solidFill>
                  <a:srgbClr val="FFFF00"/>
                </a:solidFill>
              </a:rPr>
              <a:t>!! р</a:t>
            </a:r>
            <a:r>
              <a:rPr lang="uk-UA" altLang="uk-UA" sz="2200" b="1">
                <a:solidFill>
                  <a:srgbClr val="FFFF00"/>
                </a:solidFill>
                <a:latin typeface="Edwardian Script ITC" panose="030303020407070D0804" pitchFamily="66" charset="0"/>
              </a:rPr>
              <a:t>езультативно</a:t>
            </a:r>
            <a:r>
              <a:rPr lang="uk-UA" altLang="uk-UA" sz="2200" b="1">
                <a:solidFill>
                  <a:srgbClr val="FFFF00"/>
                </a:solidFill>
              </a:rPr>
              <a:t>!!!</a:t>
            </a:r>
            <a:r>
              <a:rPr lang="ru-RU" altLang="uk-UA" sz="2200" b="1">
                <a:solidFill>
                  <a:srgbClr val="FFFF00"/>
                </a:solidFill>
                <a:latin typeface="Edwardian Script ITC" panose="030303020407070D0804" pitchFamily="66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" y="4110508"/>
            <a:ext cx="2558852" cy="255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rgbClr val="04A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5127" name="Picture 8" descr="logo_politechnika_прозрач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8125"/>
            <a:ext cx="16557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 descr="http://pngimg.com/uploads/money/money_PNG35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666">
            <a:off x="8002897" y="5297491"/>
            <a:ext cx="11461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Прямоугольник 32"/>
          <p:cNvSpPr>
            <a:spLocks noChangeArrowheads="1"/>
          </p:cNvSpPr>
          <p:nvPr/>
        </p:nvSpPr>
        <p:spPr bwMode="auto">
          <a:xfrm>
            <a:off x="105488" y="1582667"/>
            <a:ext cx="2378280" cy="458587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000"/>
            <a:endParaRPr lang="uk-UA" altLang="uk-UA" sz="2000" b="1" dirty="0" smtClean="0">
              <a:latin typeface="Segoe Print" panose="02000600000000000000" pitchFamily="2" charset="0"/>
            </a:endParaRPr>
          </a:p>
          <a:p>
            <a:pPr indent="36000"/>
            <a:endParaRPr lang="uk-UA" altLang="uk-UA" sz="2000" b="1" dirty="0" smtClean="0">
              <a:latin typeface="Segoe Print" panose="02000600000000000000" pitchFamily="2" charset="0"/>
            </a:endParaRPr>
          </a:p>
          <a:p>
            <a:pPr indent="36000"/>
            <a:endParaRPr lang="uk-UA" altLang="uk-UA" sz="2400" b="1" dirty="0">
              <a:latin typeface="Segoe Print" panose="02000600000000000000" pitchFamily="2" charset="0"/>
            </a:endParaRPr>
          </a:p>
          <a:p>
            <a:pPr indent="36000" algn="ctr"/>
            <a:r>
              <a:rPr lang="uk-UA" altLang="uk-UA" sz="2400" b="1" dirty="0" smtClean="0">
                <a:latin typeface="Segoe Print" panose="02000600000000000000" pitchFamily="2" charset="0"/>
              </a:rPr>
              <a:t>Метою </a:t>
            </a:r>
            <a:r>
              <a:rPr lang="uk-UA" altLang="uk-UA" sz="2400" b="1" dirty="0">
                <a:latin typeface="Segoe Print" panose="02000600000000000000" pitchFamily="2" charset="0"/>
              </a:rPr>
              <a:t>наукового гуртка «Науковий клуб фінансистів» </a:t>
            </a:r>
            <a:r>
              <a:rPr lang="uk-UA" altLang="uk-UA" sz="2400" dirty="0">
                <a:latin typeface="Segoe Print" panose="02000600000000000000" pitchFamily="2" charset="0"/>
              </a:rPr>
              <a:t>є: </a:t>
            </a:r>
            <a:endParaRPr lang="uk-UA" altLang="uk-UA" sz="2400" dirty="0" smtClean="0">
              <a:latin typeface="Segoe Print" panose="02000600000000000000" pitchFamily="2" charset="0"/>
            </a:endParaRPr>
          </a:p>
          <a:p>
            <a:pPr indent="36000"/>
            <a:endParaRPr lang="uk-UA" altLang="uk-UA" sz="2000" dirty="0" smtClean="0">
              <a:latin typeface="Segoe Print" panose="02000600000000000000" pitchFamily="2" charset="0"/>
            </a:endParaRPr>
          </a:p>
          <a:p>
            <a:pPr indent="36000"/>
            <a:endParaRPr lang="uk-UA" altLang="uk-UA" sz="2000" dirty="0">
              <a:latin typeface="Segoe Print" panose="02000600000000000000" pitchFamily="2" charset="0"/>
            </a:endParaRPr>
          </a:p>
          <a:p>
            <a:pPr indent="36000"/>
            <a:endParaRPr lang="uk-UA" altLang="uk-UA" sz="2000" dirty="0">
              <a:latin typeface="Segoe Print" panose="02000600000000000000" pitchFamily="2" charset="0"/>
            </a:endParaRPr>
          </a:p>
        </p:txBody>
      </p:sp>
      <p:sp>
        <p:nvSpPr>
          <p:cNvPr id="5135" name="Прямоугольник 32"/>
          <p:cNvSpPr>
            <a:spLocks noChangeArrowheads="1"/>
          </p:cNvSpPr>
          <p:nvPr/>
        </p:nvSpPr>
        <p:spPr bwMode="auto">
          <a:xfrm>
            <a:off x="1979613" y="188913"/>
            <a:ext cx="5976763" cy="106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3200" b="1">
                <a:solidFill>
                  <a:srgbClr val="04AC0C"/>
                </a:solidFill>
                <a:latin typeface="Century Gothic" panose="020B0502020202020204" pitchFamily="34" charset="0"/>
              </a:rPr>
              <a:t>“НАУКОВИЙ КЛУБ ФІНАНСИСТІВ”</a:t>
            </a:r>
            <a:r>
              <a:rPr lang="en-US" altLang="uk-UA" sz="3200" b="1">
                <a:latin typeface="Century Gothic" panose="020B0502020202020204" pitchFamily="34" charset="0"/>
              </a:rPr>
              <a:t>  </a:t>
            </a:r>
            <a:endParaRPr lang="uk-UA" altLang="uk-UA" sz="3200" b="1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32"/>
          <p:cNvSpPr>
            <a:spLocks noChangeArrowheads="1"/>
          </p:cNvSpPr>
          <p:nvPr/>
        </p:nvSpPr>
        <p:spPr bwMode="auto">
          <a:xfrm>
            <a:off x="3002645" y="3117159"/>
            <a:ext cx="4953732" cy="178510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altLang="uk-UA" sz="2200" dirty="0" smtClean="0"/>
              <a:t>поглиблене </a:t>
            </a:r>
            <a:r>
              <a:rPr lang="uk-UA" altLang="uk-UA" sz="2200" dirty="0"/>
              <a:t>вивчення здобувачів вищої освіти проблематики наукової діяльності в сфері фінансів, банківської справи та страхування; </a:t>
            </a:r>
          </a:p>
        </p:txBody>
      </p:sp>
      <p:sp>
        <p:nvSpPr>
          <p:cNvPr id="9" name="Прямоугольник 32"/>
          <p:cNvSpPr>
            <a:spLocks noChangeArrowheads="1"/>
          </p:cNvSpPr>
          <p:nvPr/>
        </p:nvSpPr>
        <p:spPr bwMode="auto">
          <a:xfrm>
            <a:off x="2987824" y="1608888"/>
            <a:ext cx="4968552" cy="110799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altLang="uk-UA" sz="2200" dirty="0" smtClean="0"/>
              <a:t>виявлення </a:t>
            </a:r>
            <a:r>
              <a:rPr lang="uk-UA" altLang="uk-UA" sz="2200" dirty="0"/>
              <a:t>і залучення обдарованих здобувачів вищої освіти до наукової діяльності; </a:t>
            </a:r>
          </a:p>
        </p:txBody>
      </p:sp>
      <p:sp>
        <p:nvSpPr>
          <p:cNvPr id="10" name="Прямоугольник 32"/>
          <p:cNvSpPr>
            <a:spLocks noChangeArrowheads="1"/>
          </p:cNvSpPr>
          <p:nvPr/>
        </p:nvSpPr>
        <p:spPr bwMode="auto">
          <a:xfrm>
            <a:off x="3029811" y="5157192"/>
            <a:ext cx="4926565" cy="110799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altLang="uk-UA" sz="2200" dirty="0" smtClean="0"/>
              <a:t>розширення </a:t>
            </a:r>
            <a:r>
              <a:rPr lang="uk-UA" altLang="uk-UA" sz="2200" dirty="0"/>
              <a:t>загального і професійного світогляду в обраній сфері досліджень.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627784" y="2025823"/>
            <a:ext cx="293045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2627784" y="3812230"/>
            <a:ext cx="350694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2627784" y="5418617"/>
            <a:ext cx="350693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47" y="259813"/>
            <a:ext cx="986281" cy="96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2736850" cy="6858000"/>
          </a:xfrm>
          <a:prstGeom prst="rect">
            <a:avLst/>
          </a:prstGeom>
          <a:solidFill>
            <a:srgbClr val="04A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4036" name="Picture 8" descr="logo_politechnika_прозрач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1925"/>
            <a:ext cx="24606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15" descr="pngfuel.co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2259013"/>
            <a:ext cx="289083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Прямоугольник 11"/>
          <p:cNvSpPr>
            <a:spLocks noChangeArrowheads="1"/>
          </p:cNvSpPr>
          <p:nvPr/>
        </p:nvSpPr>
        <p:spPr bwMode="auto">
          <a:xfrm>
            <a:off x="3348038" y="3333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uk-UA" altLang="uk-UA" b="1"/>
          </a:p>
          <a:p>
            <a:pPr algn="ctr"/>
            <a:endParaRPr lang="uk-UA" altLang="uk-UA" b="1"/>
          </a:p>
        </p:txBody>
      </p:sp>
      <p:grpSp>
        <p:nvGrpSpPr>
          <p:cNvPr id="40967" name="Прямоугольник 7"/>
          <p:cNvGrpSpPr>
            <a:grpSpLocks/>
          </p:cNvGrpSpPr>
          <p:nvPr/>
        </p:nvGrpSpPr>
        <p:grpSpPr bwMode="auto">
          <a:xfrm>
            <a:off x="5508625" y="908050"/>
            <a:ext cx="936625" cy="692150"/>
            <a:chOff x="1628" y="15"/>
            <a:chExt cx="4274" cy="715"/>
          </a:xfrm>
        </p:grpSpPr>
        <p:pic>
          <p:nvPicPr>
            <p:cNvPr id="44039" name="Прямоугольник 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" y="15"/>
              <a:ext cx="4274" cy="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1724" y="76"/>
              <a:ext cx="401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uk-UA" sz="2800" b="1">
                  <a:solidFill>
                    <a:srgbClr val="FF0066"/>
                  </a:solidFill>
                </a:rPr>
                <a:t>+</a:t>
              </a:r>
              <a:endParaRPr lang="uk-UA" altLang="uk-UA" sz="2500" b="1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Прямоугольник 7"/>
          <p:cNvGrpSpPr>
            <a:grpSpLocks/>
          </p:cNvGrpSpPr>
          <p:nvPr/>
        </p:nvGrpSpPr>
        <p:grpSpPr bwMode="auto">
          <a:xfrm>
            <a:off x="3563938" y="333375"/>
            <a:ext cx="4895850" cy="633413"/>
            <a:chOff x="1889" y="753"/>
            <a:chExt cx="1072" cy="399"/>
          </a:xfrm>
        </p:grpSpPr>
        <p:pic>
          <p:nvPicPr>
            <p:cNvPr id="44042" name="Прямоугольник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753"/>
              <a:ext cx="107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1927" y="799"/>
              <a:ext cx="99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500" b="1"/>
                <a:t>Фінансова наука</a:t>
              </a:r>
              <a:endParaRPr lang="uk-UA" altLang="uk-UA" sz="2500" b="1">
                <a:solidFill>
                  <a:srgbClr val="FF3399"/>
                </a:solidFill>
              </a:endParaRPr>
            </a:p>
          </p:txBody>
        </p:sp>
      </p:grp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358918" y="6181725"/>
            <a:ext cx="5458272" cy="477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500" b="1"/>
              <a:t>Професійний успіх</a:t>
            </a:r>
            <a:endParaRPr lang="uk-UA" altLang="uk-UA" sz="2500" b="1">
              <a:solidFill>
                <a:srgbClr val="FF3399"/>
              </a:solidFill>
            </a:endParaRPr>
          </a:p>
        </p:txBody>
      </p:sp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3048000" y="1628775"/>
            <a:ext cx="5905500" cy="862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0033CC"/>
                </a:solidFill>
                <a:latin typeface="Arial" charset="0"/>
                <a:cs typeface="Arial" charset="0"/>
              </a:rPr>
              <a:t>Soft-skills </a:t>
            </a:r>
            <a:r>
              <a:rPr lang="en-US" sz="2500" b="1" dirty="0">
                <a:latin typeface="Arial" charset="0"/>
                <a:cs typeface="Arial" charset="0"/>
              </a:rPr>
              <a:t>-</a:t>
            </a:r>
            <a:r>
              <a:rPr lang="uk-UA" sz="2500" b="1" dirty="0">
                <a:latin typeface="Arial" charset="0"/>
                <a:cs typeface="Arial" charset="0"/>
              </a:rPr>
              <a:t> навички, необхідні </a:t>
            </a:r>
          </a:p>
          <a:p>
            <a:pPr algn="ctr">
              <a:defRPr/>
            </a:pPr>
            <a:r>
              <a:rPr lang="uk-UA" sz="2500" b="1" dirty="0">
                <a:latin typeface="Arial" charset="0"/>
                <a:cs typeface="Arial" charset="0"/>
              </a:rPr>
              <a:t>у 20 столітті</a:t>
            </a:r>
            <a:endParaRPr lang="uk-UA" sz="2500" b="1" dirty="0">
              <a:solidFill>
                <a:srgbClr val="FF3399"/>
              </a:solidFill>
              <a:latin typeface="Arial" charset="0"/>
              <a:cs typeface="Arial" charset="0"/>
            </a:endParaRPr>
          </a:p>
        </p:txBody>
      </p:sp>
      <p:sp>
        <p:nvSpPr>
          <p:cNvPr id="44057" name="Прямоугольник 16"/>
          <p:cNvSpPr>
            <a:spLocks noChangeArrowheads="1"/>
          </p:cNvSpPr>
          <p:nvPr/>
        </p:nvSpPr>
        <p:spPr bwMode="auto">
          <a:xfrm>
            <a:off x="3355975" y="3151188"/>
            <a:ext cx="268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000" b="1">
                <a:solidFill>
                  <a:srgbClr val="0033CC"/>
                </a:solidFill>
              </a:rPr>
              <a:t>Критичне мислення</a:t>
            </a:r>
          </a:p>
        </p:txBody>
      </p:sp>
      <p:sp>
        <p:nvSpPr>
          <p:cNvPr id="44058" name="Прямоугольник 17"/>
          <p:cNvSpPr>
            <a:spLocks noChangeArrowheads="1"/>
          </p:cNvSpPr>
          <p:nvPr/>
        </p:nvSpPr>
        <p:spPr bwMode="auto">
          <a:xfrm>
            <a:off x="4130675" y="3654425"/>
            <a:ext cx="2698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3000" b="1" dirty="0">
                <a:solidFill>
                  <a:srgbClr val="0033CC"/>
                </a:solidFill>
              </a:rPr>
              <a:t>Креативність</a:t>
            </a:r>
          </a:p>
        </p:txBody>
      </p:sp>
      <p:sp>
        <p:nvSpPr>
          <p:cNvPr id="44059" name="Прямоугольник 18"/>
          <p:cNvSpPr>
            <a:spLocks noChangeArrowheads="1"/>
          </p:cNvSpPr>
          <p:nvPr/>
        </p:nvSpPr>
        <p:spPr bwMode="auto">
          <a:xfrm>
            <a:off x="4705350" y="2636838"/>
            <a:ext cx="3371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200" b="1">
                <a:solidFill>
                  <a:srgbClr val="0033CC"/>
                </a:solidFill>
              </a:rPr>
              <a:t>Комунікативні навички</a:t>
            </a:r>
          </a:p>
        </p:txBody>
      </p:sp>
      <p:sp>
        <p:nvSpPr>
          <p:cNvPr id="44060" name="Прямоугольник 19"/>
          <p:cNvSpPr>
            <a:spLocks noChangeArrowheads="1"/>
          </p:cNvSpPr>
          <p:nvPr/>
        </p:nvSpPr>
        <p:spPr bwMode="auto">
          <a:xfrm>
            <a:off x="3014663" y="4446588"/>
            <a:ext cx="2101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200" b="1">
                <a:solidFill>
                  <a:srgbClr val="0033CC"/>
                </a:solidFill>
              </a:rPr>
              <a:t>Ініціативність</a:t>
            </a:r>
          </a:p>
        </p:txBody>
      </p:sp>
      <p:sp>
        <p:nvSpPr>
          <p:cNvPr id="44061" name="Прямоугольник 20"/>
          <p:cNvSpPr>
            <a:spLocks noChangeArrowheads="1"/>
          </p:cNvSpPr>
          <p:nvPr/>
        </p:nvSpPr>
        <p:spPr bwMode="auto">
          <a:xfrm>
            <a:off x="6070600" y="4302125"/>
            <a:ext cx="1751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b="1">
                <a:solidFill>
                  <a:srgbClr val="0033CC"/>
                </a:solidFill>
              </a:rPr>
              <a:t>Допитливість</a:t>
            </a:r>
          </a:p>
        </p:txBody>
      </p:sp>
      <p:sp>
        <p:nvSpPr>
          <p:cNvPr id="44062" name="Прямоугольник 21"/>
          <p:cNvSpPr>
            <a:spLocks noChangeArrowheads="1"/>
          </p:cNvSpPr>
          <p:nvPr/>
        </p:nvSpPr>
        <p:spPr bwMode="auto">
          <a:xfrm>
            <a:off x="4643438" y="4868863"/>
            <a:ext cx="1982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800" b="1">
                <a:solidFill>
                  <a:srgbClr val="0033CC"/>
                </a:solidFill>
              </a:rPr>
              <a:t>Лідерство</a:t>
            </a:r>
            <a:endParaRPr lang="uk-UA" altLang="uk-UA" sz="2800"/>
          </a:p>
        </p:txBody>
      </p:sp>
      <p:sp>
        <p:nvSpPr>
          <p:cNvPr id="44063" name="Прямоугольник 22"/>
          <p:cNvSpPr>
            <a:spLocks noChangeArrowheads="1"/>
          </p:cNvSpPr>
          <p:nvPr/>
        </p:nvSpPr>
        <p:spPr bwMode="auto">
          <a:xfrm>
            <a:off x="6694488" y="4868863"/>
            <a:ext cx="173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b="1">
                <a:solidFill>
                  <a:srgbClr val="0033CC"/>
                </a:solidFill>
              </a:rPr>
              <a:t>Адаптивність</a:t>
            </a:r>
          </a:p>
        </p:txBody>
      </p:sp>
      <p:sp>
        <p:nvSpPr>
          <p:cNvPr id="44064" name="Прямоугольник 23"/>
          <p:cNvSpPr>
            <a:spLocks noChangeArrowheads="1"/>
          </p:cNvSpPr>
          <p:nvPr/>
        </p:nvSpPr>
        <p:spPr bwMode="auto">
          <a:xfrm>
            <a:off x="7062788" y="3582988"/>
            <a:ext cx="18319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500" b="1">
                <a:solidFill>
                  <a:srgbClr val="0033CC"/>
                </a:solidFill>
              </a:rPr>
              <a:t>Співпраця</a:t>
            </a:r>
          </a:p>
        </p:txBody>
      </p:sp>
      <p:grpSp>
        <p:nvGrpSpPr>
          <p:cNvPr id="2" name="Прямоугольник 7"/>
          <p:cNvGrpSpPr>
            <a:grpSpLocks/>
          </p:cNvGrpSpPr>
          <p:nvPr/>
        </p:nvGrpSpPr>
        <p:grpSpPr bwMode="auto">
          <a:xfrm>
            <a:off x="5651500" y="5445125"/>
            <a:ext cx="936625" cy="692150"/>
            <a:chOff x="1628" y="15"/>
            <a:chExt cx="4274" cy="715"/>
          </a:xfrm>
        </p:grpSpPr>
        <p:pic>
          <p:nvPicPr>
            <p:cNvPr id="44067" name="Прямоугольник 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" y="15"/>
              <a:ext cx="4274" cy="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68" name="Text Box 36"/>
            <p:cNvSpPr txBox="1">
              <a:spLocks noChangeArrowheads="1"/>
            </p:cNvSpPr>
            <p:nvPr/>
          </p:nvSpPr>
          <p:spPr bwMode="auto">
            <a:xfrm>
              <a:off x="1724" y="76"/>
              <a:ext cx="401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uk-UA" sz="2800" b="1">
                  <a:solidFill>
                    <a:srgbClr val="FF0066"/>
                  </a:solidFill>
                </a:rPr>
                <a:t>=</a:t>
              </a:r>
              <a:endParaRPr lang="uk-UA" altLang="uk-UA" sz="2500" b="1">
                <a:solidFill>
                  <a:srgbClr val="FF0066"/>
                </a:solidFill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4444925"/>
            <a:ext cx="2369956" cy="234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C0C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еврон 2"/>
          <p:cNvSpPr/>
          <p:nvPr/>
        </p:nvSpPr>
        <p:spPr>
          <a:xfrm>
            <a:off x="517525" y="26126"/>
            <a:ext cx="8569325" cy="1333317"/>
          </a:xfrm>
          <a:prstGeom prst="chevron">
            <a:avLst>
              <a:gd name="adj" fmla="val 54269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900" b="1" dirty="0">
                <a:solidFill>
                  <a:srgbClr val="000000"/>
                </a:solidFill>
              </a:rPr>
              <a:t>Під керівництвом викладачів кафедри здобувачі вищої освіти</a:t>
            </a:r>
            <a:r>
              <a:rPr lang="uk-UA" altLang="uk-UA" sz="1900" dirty="0"/>
              <a:t> </a:t>
            </a:r>
            <a:r>
              <a:rPr lang="uk-UA" altLang="uk-UA" sz="1900" b="1" dirty="0">
                <a:solidFill>
                  <a:srgbClr val="000000"/>
                </a:solidFill>
              </a:rPr>
              <a:t>приймають участь у наукових конкурсах і науково-практичних </a:t>
            </a:r>
            <a:r>
              <a:rPr lang="uk-UA" altLang="uk-UA" sz="1900" b="1" dirty="0" smtClean="0">
                <a:solidFill>
                  <a:srgbClr val="000000"/>
                </a:solidFill>
              </a:rPr>
              <a:t>семінарах, всеукраїнських освітніх </a:t>
            </a:r>
            <a:r>
              <a:rPr lang="uk-UA" altLang="uk-UA" sz="1900" b="1" dirty="0" err="1" smtClean="0">
                <a:solidFill>
                  <a:srgbClr val="000000"/>
                </a:solidFill>
              </a:rPr>
              <a:t>проєктах</a:t>
            </a:r>
            <a:r>
              <a:rPr lang="uk-UA" altLang="uk-UA" sz="1900" b="1" dirty="0" smtClean="0">
                <a:solidFill>
                  <a:srgbClr val="000000"/>
                </a:solidFill>
              </a:rPr>
              <a:t> та </a:t>
            </a:r>
            <a:r>
              <a:rPr lang="uk-UA" altLang="uk-UA" sz="1900" b="1" dirty="0" err="1" smtClean="0">
                <a:solidFill>
                  <a:srgbClr val="000000"/>
                </a:solidFill>
              </a:rPr>
              <a:t>воркшопах</a:t>
            </a:r>
            <a:endParaRPr lang="en-US" altLang="uk-UA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9883" name="Picture 11" descr="Чейпеш-04_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75907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4" name="Picture 12" descr="Нітченко-04_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9996"/>
            <a:ext cx="2735263" cy="1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7" name="Picture 15" descr="180373875_489240732521562_604557745988576900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" y="3831672"/>
            <a:ext cx="17414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9" name="Picture 17" descr="PICT68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03363"/>
            <a:ext cx="3529013" cy="2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6" name="Picture 14" descr="179988585_489240735854895_5745990223216212303_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87" y="4252532"/>
            <a:ext cx="1701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90" name="Picture 18" descr="PICT68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5925"/>
            <a:ext cx="350996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5" name="Picture 13" descr="Кравченко-04_20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75" y="2815429"/>
            <a:ext cx="280828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0" y="4536504"/>
            <a:ext cx="1679070" cy="2321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53" y="5368596"/>
            <a:ext cx="2203667" cy="155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C0C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еврон 2"/>
          <p:cNvSpPr/>
          <p:nvPr/>
        </p:nvSpPr>
        <p:spPr>
          <a:xfrm>
            <a:off x="277019" y="101371"/>
            <a:ext cx="8569325" cy="1305253"/>
          </a:xfrm>
          <a:prstGeom prst="chevron">
            <a:avLst>
              <a:gd name="adj" fmla="val 54269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000" b="1" dirty="0" smtClean="0">
                <a:solidFill>
                  <a:srgbClr val="000000"/>
                </a:solidFill>
              </a:rPr>
              <a:t>Також здобувачі вищої освіти</a:t>
            </a:r>
            <a:r>
              <a:rPr lang="uk-UA" altLang="uk-UA" sz="2000" dirty="0" smtClean="0"/>
              <a:t> </a:t>
            </a:r>
            <a:r>
              <a:rPr lang="uk-UA" altLang="uk-UA" sz="2000" b="1" dirty="0" smtClean="0">
                <a:solidFill>
                  <a:srgbClr val="000000"/>
                </a:solidFill>
              </a:rPr>
              <a:t>приймають участь у наукових форумах, всеукраїнських і міжнародних наукових конференціях</a:t>
            </a:r>
            <a:endParaRPr lang="en-US" altLang="uk-UA" sz="2000" b="1" dirty="0">
              <a:solidFill>
                <a:srgbClr val="000000"/>
              </a:solidFill>
            </a:endParaRPr>
          </a:p>
        </p:txBody>
      </p:sp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1591767"/>
            <a:ext cx="2759075" cy="15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5" y="2166789"/>
            <a:ext cx="2735263" cy="15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70" y="3861972"/>
            <a:ext cx="2677120" cy="15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046" y="1828651"/>
            <a:ext cx="3529013" cy="19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61" y="4863527"/>
            <a:ext cx="2954343" cy="16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90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4828977"/>
            <a:ext cx="3509963" cy="19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675" y="3035251"/>
            <a:ext cx="2808288" cy="15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8" y="5121771"/>
            <a:ext cx="2879725" cy="16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C0C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image-0-02-05-ee032791e4216ae2212aaf88a01e77499d8a5b38c37f311dbab54598d31ac282-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50" y="1199501"/>
            <a:ext cx="4302211" cy="249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Заголовок 1"/>
          <p:cNvSpPr>
            <a:spLocks/>
          </p:cNvSpPr>
          <p:nvPr/>
        </p:nvSpPr>
        <p:spPr bwMode="auto">
          <a:xfrm>
            <a:off x="612776" y="3586526"/>
            <a:ext cx="3240087" cy="719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uk-UA" altLang="ru-RU" sz="4400" b="1">
              <a:latin typeface="Calibri" panose="020F0502020204030204" pitchFamily="34" charset="0"/>
            </a:endParaRPr>
          </a:p>
        </p:txBody>
      </p:sp>
      <p:pic>
        <p:nvPicPr>
          <p:cNvPr id="33796" name="Picture 6" descr="ПриватБан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30972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image-0-02-05-a10b3cc5d4d461fa711b9c607eaa411a3a75aa0d48ec64136ffc0e1c38f97f28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4" y="4305663"/>
            <a:ext cx="4625882" cy="244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Рисунок 10" descr="ПУМБ 2017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4287" y="1176529"/>
            <a:ext cx="4036586" cy="302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Альфа1.jpg"/>
          <p:cNvPicPr>
            <a:picLocks noChangeAspect="1"/>
          </p:cNvPicPr>
          <p:nvPr/>
        </p:nvPicPr>
        <p:blipFill>
          <a:blip r:embed="rId6" cstate="print"/>
          <a:srcRect t="38450" r="20863"/>
          <a:stretch>
            <a:fillRect/>
          </a:stretch>
        </p:blipFill>
        <p:spPr>
          <a:xfrm>
            <a:off x="4649211" y="4370736"/>
            <a:ext cx="4093387" cy="238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Шеврон 2"/>
          <p:cNvSpPr/>
          <p:nvPr/>
        </p:nvSpPr>
        <p:spPr>
          <a:xfrm>
            <a:off x="384423" y="43373"/>
            <a:ext cx="8426450" cy="1052578"/>
          </a:xfrm>
          <a:prstGeom prst="chevron">
            <a:avLst>
              <a:gd name="adj" fmla="val 54269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805" name="TextBox 3"/>
          <p:cNvSpPr txBox="1">
            <a:spLocks noChangeArrowheads="1"/>
          </p:cNvSpPr>
          <p:nvPr/>
        </p:nvSpPr>
        <p:spPr bwMode="auto">
          <a:xfrm>
            <a:off x="971550" y="115888"/>
            <a:ext cx="7562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1900" b="1">
                <a:solidFill>
                  <a:srgbClr val="000000"/>
                </a:solidFill>
              </a:rPr>
              <a:t>Разом з викладачами кафедри учасники клубу зустрічаються із стейкхолдерами, відвідують з навчально-науковими екскурсіями провідні банківські установи міста</a:t>
            </a:r>
            <a:r>
              <a:rPr lang="uk-UA" altLang="uk-UA" b="1">
                <a:solidFill>
                  <a:srgbClr val="000000"/>
                </a:solidFill>
              </a:rPr>
              <a:t> </a:t>
            </a:r>
            <a:endParaRPr lang="uk-UA" altLang="ru-RU" sz="23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C0C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76751385_103440004434972_4307672002535096320_n.jpg"/>
          <p:cNvPicPr>
            <a:picLocks noChangeAspect="1"/>
          </p:cNvPicPr>
          <p:nvPr/>
        </p:nvPicPr>
        <p:blipFill>
          <a:blip r:embed="rId2" cstate="print"/>
          <a:srcRect t="10574"/>
          <a:stretch>
            <a:fillRect/>
          </a:stretch>
        </p:blipFill>
        <p:spPr>
          <a:xfrm>
            <a:off x="35496" y="1759028"/>
            <a:ext cx="5322244" cy="475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Шеврон 2"/>
          <p:cNvSpPr/>
          <p:nvPr/>
        </p:nvSpPr>
        <p:spPr>
          <a:xfrm>
            <a:off x="35496" y="188640"/>
            <a:ext cx="5904656" cy="1543828"/>
          </a:xfrm>
          <a:prstGeom prst="chevron">
            <a:avLst>
              <a:gd name="adj" fmla="val 54269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Приймають участь у різних тренінгах, розробці </a:t>
            </a:r>
            <a:r>
              <a:rPr lang="en-US" alt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start-up</a:t>
            </a:r>
            <a:r>
              <a:rPr lang="uk-UA" alt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проектів, проведенні бізнес-ігор</a:t>
            </a:r>
            <a:endParaRPr lang="en-US" altLang="uk-UA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5843" name="Рисунок 3" descr="56226183_2268266409883594_7282129595967471616_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129" y="3160238"/>
            <a:ext cx="5034871" cy="377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3149271_103439874434985_313420201717451980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5029"/>
            <a:ext cx="3024336" cy="311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address-icon-png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446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fb_icon_325x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new-instagram-logo-png-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3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3995738" y="188913"/>
            <a:ext cx="4105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м. Чернігів, вул. Шевченка, </a:t>
            </a:r>
            <a:r>
              <a:rPr lang="en-US" altLang="uk-UA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95 </a:t>
            </a:r>
          </a:p>
          <a:p>
            <a:pPr algn="ctr"/>
            <a:r>
              <a:rPr lang="en-US" altLang="uk-UA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(</a:t>
            </a:r>
            <a:r>
              <a:rPr lang="uk-UA" altLang="uk-UA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корп</a:t>
            </a:r>
            <a:r>
              <a:rPr lang="uk-UA" altLang="uk-UA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 №</a:t>
            </a:r>
            <a:r>
              <a:rPr lang="en-US" altLang="uk-UA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1), </a:t>
            </a:r>
            <a:r>
              <a:rPr lang="uk-UA" altLang="uk-UA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каб</a:t>
            </a:r>
            <a:r>
              <a:rPr lang="uk-UA" altLang="uk-UA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r>
              <a:rPr lang="en-US" altLang="uk-UA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31</a:t>
            </a:r>
            <a:r>
              <a:rPr lang="uk-UA" altLang="uk-UA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7</a:t>
            </a:r>
            <a:r>
              <a:rPr lang="en-US" altLang="uk-UA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31</a:t>
            </a:r>
            <a:r>
              <a:rPr lang="uk-UA" altLang="uk-UA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8</a:t>
            </a:r>
            <a:endParaRPr lang="uk-UA" altLang="uk-UA" sz="2000" dirty="0"/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6659563" y="1628775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 sz="2000" b="1">
                <a:solidFill>
                  <a:srgbClr val="000000"/>
                </a:solidFill>
                <a:latin typeface="Century Gothic" panose="020B0502020202020204" pitchFamily="34" charset="0"/>
              </a:rPr>
              <a:t>finance.chntu</a:t>
            </a:r>
            <a:endParaRPr lang="uk-UA" altLang="uk-UA" sz="2000"/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4140200" y="1628775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 sz="2000" b="1">
                <a:solidFill>
                  <a:srgbClr val="000000"/>
                </a:solidFill>
                <a:latin typeface="Century Gothic" panose="020B0502020202020204" pitchFamily="34" charset="0"/>
              </a:rPr>
              <a:t>fbss_chntu</a:t>
            </a:r>
            <a:endParaRPr lang="uk-UA" altLang="uk-UA" sz="2000"/>
          </a:p>
        </p:txBody>
      </p:sp>
      <p:pic>
        <p:nvPicPr>
          <p:cNvPr id="47114" name="Рисунок 15" descr="Результат пошуку зображень за запитом &quot;email png icon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15"/>
          <p:cNvSpPr txBox="1">
            <a:spLocks noChangeArrowheads="1"/>
          </p:cNvSpPr>
          <p:nvPr/>
        </p:nvSpPr>
        <p:spPr bwMode="auto">
          <a:xfrm>
            <a:off x="4067175" y="981075"/>
            <a:ext cx="3314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 sz="2000" b="1">
                <a:solidFill>
                  <a:srgbClr val="000000"/>
                </a:solidFill>
                <a:latin typeface="Century Gothic" panose="020B0502020202020204" pitchFamily="34" charset="0"/>
              </a:rPr>
              <a:t>kf_chntu@ukr.net</a:t>
            </a:r>
            <a:r>
              <a:rPr lang="uk-UA" altLang="uk-UA" sz="2000" b="1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uk-UA" altLang="uk-UA" sz="2000"/>
          </a:p>
        </p:txBody>
      </p:sp>
      <p:sp>
        <p:nvSpPr>
          <p:cNvPr id="47117" name="Text Box 3"/>
          <p:cNvSpPr txBox="1">
            <a:spLocks noChangeArrowheads="1"/>
          </p:cNvSpPr>
          <p:nvPr/>
        </p:nvSpPr>
        <p:spPr bwMode="auto">
          <a:xfrm>
            <a:off x="3203575" y="6237288"/>
            <a:ext cx="56816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3000" b="1">
                <a:solidFill>
                  <a:srgbClr val="0000FF"/>
                </a:solidFill>
                <a:latin typeface="Century Gothic" panose="020B0502020202020204" pitchFamily="34" charset="0"/>
              </a:rPr>
              <a:t>МИ чекаємо саме на ТЕБЕ!</a:t>
            </a:r>
            <a:endParaRPr lang="uk-UA" altLang="uk-UA" sz="3000"/>
          </a:p>
        </p:txBody>
      </p:sp>
      <p:sp>
        <p:nvSpPr>
          <p:cNvPr id="20" name="Прямоугольник 19"/>
          <p:cNvSpPr/>
          <p:nvPr/>
        </p:nvSpPr>
        <p:spPr>
          <a:xfrm>
            <a:off x="-36513" y="0"/>
            <a:ext cx="2736851" cy="6858000"/>
          </a:xfrm>
          <a:prstGeom prst="rect">
            <a:avLst/>
          </a:prstGeom>
          <a:solidFill>
            <a:srgbClr val="04A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7120" name="Picture 8" descr="logo_politechnika_прозрачн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1925"/>
            <a:ext cx="24606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Прямоугольник 7"/>
          <p:cNvSpPr>
            <a:spLocks noChangeArrowheads="1"/>
          </p:cNvSpPr>
          <p:nvPr/>
        </p:nvSpPr>
        <p:spPr bwMode="auto">
          <a:xfrm>
            <a:off x="160338" y="2420938"/>
            <a:ext cx="23955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4000" b="1">
                <a:solidFill>
                  <a:srgbClr val="FF0066"/>
                </a:solidFill>
                <a:latin typeface="Century Gothic" panose="020B0502020202020204" pitchFamily="34" charset="0"/>
              </a:rPr>
              <a:t>ДЕ НАС </a:t>
            </a:r>
            <a:endParaRPr lang="en-US" altLang="uk-UA" sz="4000" b="1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uk-UA" altLang="uk-UA" sz="4000" b="1">
                <a:solidFill>
                  <a:srgbClr val="FF0066"/>
                </a:solidFill>
                <a:latin typeface="Century Gothic" panose="020B0502020202020204" pitchFamily="34" charset="0"/>
              </a:rPr>
              <a:t>ЗНАЙТИ?</a:t>
            </a:r>
            <a:endParaRPr lang="uk-UA" altLang="uk-UA" sz="4000">
              <a:solidFill>
                <a:srgbClr val="FF0066"/>
              </a:solidFill>
            </a:endParaRPr>
          </a:p>
        </p:txBody>
      </p:sp>
      <p:sp>
        <p:nvSpPr>
          <p:cNvPr id="47124" name="Text Box 3"/>
          <p:cNvSpPr txBox="1">
            <a:spLocks noChangeArrowheads="1"/>
          </p:cNvSpPr>
          <p:nvPr/>
        </p:nvSpPr>
        <p:spPr bwMode="auto">
          <a:xfrm>
            <a:off x="3132138" y="2276475"/>
            <a:ext cx="56816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3000" b="1">
                <a:solidFill>
                  <a:srgbClr val="0000FF"/>
                </a:solidFill>
                <a:latin typeface="Century Gothic" panose="020B0502020202020204" pitchFamily="34" charset="0"/>
              </a:rPr>
              <a:t>Запрошуємо усіх бажаючих долучитись до нас!!! </a:t>
            </a:r>
            <a:endParaRPr lang="uk-UA" altLang="uk-UA" sz="3000"/>
          </a:p>
        </p:txBody>
      </p:sp>
      <p:pic>
        <p:nvPicPr>
          <p:cNvPr id="47125" name="Picture 21" descr="20210326_1447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5375275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4334023"/>
            <a:ext cx="242945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201</Words>
  <Application>Microsoft Office PowerPoint</Application>
  <PresentationFormat>Экран (4:3)</PresentationFormat>
  <Paragraphs>43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Edwardian Script ITC</vt:lpstr>
      <vt:lpstr>Segoe Print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Студенти ФК -131 були учасниками благодійної масляної</dc:title>
  <dc:creator>Admin</dc:creator>
  <cp:lastModifiedBy>jones2don@gmail.com</cp:lastModifiedBy>
  <cp:revision>759</cp:revision>
  <dcterms:created xsi:type="dcterms:W3CDTF">2017-06-13T18:19:12Z</dcterms:created>
  <dcterms:modified xsi:type="dcterms:W3CDTF">2024-01-04T19:09:25Z</dcterms:modified>
</cp:coreProperties>
</file>